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Bebas Neue Bold" panose="020B0604020202020204" charset="0"/>
      <p:regular r:id="rId22"/>
    </p:embeddedFont>
    <p:embeddedFont>
      <p:font typeface="Canva Sans Bold" panose="020B0604020202020204" charset="0"/>
      <p:regular r:id="rId23"/>
    </p:embeddedFont>
    <p:embeddedFont>
      <p:font typeface="Open Sans" panose="020B0604020202020204" charset="0"/>
      <p:regular r:id="rId24"/>
    </p:embeddedFont>
    <p:embeddedFont>
      <p:font typeface="Canva Sans" panose="020B0604020202020204" charset="0"/>
      <p:regular r:id="rId25"/>
    </p:embeddedFont>
    <p:embeddedFont>
      <p:font typeface="Open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sp>
      <p:grpSp>
        <p:nvGrpSpPr>
          <p:cNvPr id="5" name="Group 5"/>
          <p:cNvGrpSpPr/>
          <p:nvPr/>
        </p:nvGrpSpPr>
        <p:grpSpPr>
          <a:xfrm>
            <a:off x="9507372" y="4737009"/>
            <a:ext cx="3977182" cy="3977182"/>
            <a:chOff x="0" y="0"/>
            <a:chExt cx="1047488" cy="1047488"/>
          </a:xfrm>
        </p:grpSpPr>
        <p:sp>
          <p:nvSpPr>
            <p:cNvPr id="6" name="Freeform 6"/>
            <p:cNvSpPr/>
            <p:nvPr/>
          </p:nvSpPr>
          <p:spPr>
            <a:xfrm>
              <a:off x="0" y="0"/>
              <a:ext cx="1047488" cy="1047488"/>
            </a:xfrm>
            <a:custGeom>
              <a:avLst/>
              <a:gdLst/>
              <a:ahLst/>
              <a:cxnLst/>
              <a:rect l="l" t="t" r="r" b="b"/>
              <a:pathLst>
                <a:path w="1047488" h="1047488">
                  <a:moveTo>
                    <a:pt x="0" y="0"/>
                  </a:moveTo>
                  <a:lnTo>
                    <a:pt x="1047488" y="0"/>
                  </a:lnTo>
                  <a:lnTo>
                    <a:pt x="1047488" y="1047488"/>
                  </a:lnTo>
                  <a:lnTo>
                    <a:pt x="0" y="1047488"/>
                  </a:lnTo>
                  <a:close/>
                </a:path>
              </a:pathLst>
            </a:custGeom>
            <a:gradFill rotWithShape="1">
              <a:gsLst>
                <a:gs pos="0">
                  <a:srgbClr val="00D1FF">
                    <a:alpha val="100000"/>
                  </a:srgbClr>
                </a:gs>
                <a:gs pos="100000">
                  <a:srgbClr val="006DFF">
                    <a:alpha val="100000"/>
                  </a:srgbClr>
                </a:gs>
              </a:gsLst>
              <a:lin ang="2700000"/>
            </a:gradFill>
          </p:spPr>
        </p:sp>
        <p:sp>
          <p:nvSpPr>
            <p:cNvPr id="7" name="TextBox 7"/>
            <p:cNvSpPr txBox="1"/>
            <p:nvPr/>
          </p:nvSpPr>
          <p:spPr>
            <a:xfrm>
              <a:off x="0" y="-38100"/>
              <a:ext cx="1047488" cy="108558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9" name="Group 9"/>
          <p:cNvGrpSpPr/>
          <p:nvPr/>
        </p:nvGrpSpPr>
        <p:grpSpPr>
          <a:xfrm>
            <a:off x="17293116" y="565634"/>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293116" y="657737"/>
            <a:ext cx="397367" cy="28996"/>
            <a:chOff x="0" y="0"/>
            <a:chExt cx="128243" cy="9358"/>
          </a:xfrm>
        </p:grpSpPr>
        <p:sp>
          <p:nvSpPr>
            <p:cNvPr id="13" name="Freeform 1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7839141" y="8809441"/>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7839141" y="8360583"/>
            <a:ext cx="448859" cy="448859"/>
            <a:chOff x="0" y="0"/>
            <a:chExt cx="118218" cy="118218"/>
          </a:xfrm>
        </p:grpSpPr>
        <p:sp>
          <p:nvSpPr>
            <p:cNvPr id="19" name="Freeform 19"/>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20" name="TextBox 20"/>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1028700" y="1766206"/>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22" name="Freeform 22"/>
          <p:cNvSpPr/>
          <p:nvPr/>
        </p:nvSpPr>
        <p:spPr>
          <a:xfrm>
            <a:off x="10608764" y="1603719"/>
            <a:ext cx="6684352" cy="6266580"/>
          </a:xfrm>
          <a:custGeom>
            <a:avLst/>
            <a:gdLst/>
            <a:ahLst/>
            <a:cxnLst/>
            <a:rect l="l" t="t" r="r" b="b"/>
            <a:pathLst>
              <a:path w="6684352" h="6266580">
                <a:moveTo>
                  <a:pt x="0" y="0"/>
                </a:moveTo>
                <a:lnTo>
                  <a:pt x="6684352" y="0"/>
                </a:lnTo>
                <a:lnTo>
                  <a:pt x="6684352" y="6266580"/>
                </a:lnTo>
                <a:lnTo>
                  <a:pt x="0" y="6266580"/>
                </a:lnTo>
                <a:lnTo>
                  <a:pt x="0" y="0"/>
                </a:lnTo>
                <a:close/>
              </a:path>
            </a:pathLst>
          </a:custGeom>
          <a:blipFill>
            <a:blip r:embed="rId5"/>
            <a:stretch>
              <a:fillRect/>
            </a:stretch>
          </a:blipFill>
        </p:spPr>
      </p:sp>
      <p:sp>
        <p:nvSpPr>
          <p:cNvPr id="23" name="TextBox 23"/>
          <p:cNvSpPr txBox="1"/>
          <p:nvPr/>
        </p:nvSpPr>
        <p:spPr>
          <a:xfrm>
            <a:off x="889611" y="432706"/>
            <a:ext cx="6597713"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PROBLEM STATEMENT</a:t>
            </a:r>
          </a:p>
        </p:txBody>
      </p:sp>
      <p:sp>
        <p:nvSpPr>
          <p:cNvPr id="24" name="TextBox 24"/>
          <p:cNvSpPr txBox="1"/>
          <p:nvPr/>
        </p:nvSpPr>
        <p:spPr>
          <a:xfrm>
            <a:off x="1028700" y="2211046"/>
            <a:ext cx="6768352" cy="584454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Mobile robots must accurately follow a desired trajectory while rejecting disturbances and handling nonlinear dynamics​.</a:t>
            </a:r>
          </a:p>
          <a:p>
            <a:pPr algn="just">
              <a:lnSpc>
                <a:spcPts val="3359"/>
              </a:lnSpc>
            </a:pPr>
            <a:endParaRPr lang="en-US" sz="2400">
              <a:solidFill>
                <a:srgbClr val="FFFFFF"/>
              </a:solidFill>
              <a:latin typeface="Open Sans"/>
              <a:ea typeface="Open Sans"/>
              <a:cs typeface="Open Sans"/>
              <a:sym typeface="Open Sans"/>
            </a:endParaRPr>
          </a:p>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Traditional control methods like PID struggle with environmental variations, system uncertainties, and disturbances​.</a:t>
            </a:r>
          </a:p>
          <a:p>
            <a:pPr algn="just">
              <a:lnSpc>
                <a:spcPts val="3359"/>
              </a:lnSpc>
            </a:pPr>
            <a:endParaRPr lang="en-US" sz="2400">
              <a:solidFill>
                <a:srgbClr val="FFFFFF"/>
              </a:solidFill>
              <a:latin typeface="Open Sans"/>
              <a:ea typeface="Open Sans"/>
              <a:cs typeface="Open Sans"/>
              <a:sym typeface="Open Sans"/>
            </a:endParaRPr>
          </a:p>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Manual tuning of Active Disturbance Rejection Control (ADRC) parameters is time-consuming and suboptimal in dynamic environments​.</a:t>
            </a:r>
          </a:p>
          <a:p>
            <a:pPr algn="just">
              <a:lnSpc>
                <a:spcPts val="3359"/>
              </a:lnSpc>
              <a:spcBef>
                <a:spcPct val="0"/>
              </a:spcBef>
            </a:pPr>
            <a:endParaRPr lang="en-US" sz="240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089031" y="3129536"/>
            <a:ext cx="6438613" cy="6438613"/>
          </a:xfrm>
          <a:custGeom>
            <a:avLst/>
            <a:gdLst/>
            <a:ahLst/>
            <a:cxnLst/>
            <a:rect l="l" t="t" r="r" b="b"/>
            <a:pathLst>
              <a:path w="6438613" h="6438613">
                <a:moveTo>
                  <a:pt x="0" y="0"/>
                </a:moveTo>
                <a:lnTo>
                  <a:pt x="6438613" y="0"/>
                </a:lnTo>
                <a:lnTo>
                  <a:pt x="6438613" y="6438613"/>
                </a:lnTo>
                <a:lnTo>
                  <a:pt x="0" y="6438613"/>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028700" y="403709"/>
            <a:ext cx="9893706"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REINFORCEMENT LEARNING</a:t>
            </a:r>
          </a:p>
        </p:txBody>
      </p:sp>
      <p:sp>
        <p:nvSpPr>
          <p:cNvPr id="19" name="AutoShape 19"/>
          <p:cNvSpPr/>
          <p:nvPr/>
        </p:nvSpPr>
        <p:spPr>
          <a:xfrm>
            <a:off x="1028700" y="1639131"/>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20" name="Freeform 20"/>
          <p:cNvSpPr/>
          <p:nvPr/>
        </p:nvSpPr>
        <p:spPr>
          <a:xfrm>
            <a:off x="9144000" y="1941442"/>
            <a:ext cx="8695141" cy="4824685"/>
          </a:xfrm>
          <a:custGeom>
            <a:avLst/>
            <a:gdLst/>
            <a:ahLst/>
            <a:cxnLst/>
            <a:rect l="l" t="t" r="r" b="b"/>
            <a:pathLst>
              <a:path w="8695141" h="4824685">
                <a:moveTo>
                  <a:pt x="0" y="0"/>
                </a:moveTo>
                <a:lnTo>
                  <a:pt x="8695141" y="0"/>
                </a:lnTo>
                <a:lnTo>
                  <a:pt x="8695141" y="4824685"/>
                </a:lnTo>
                <a:lnTo>
                  <a:pt x="0" y="4824685"/>
                </a:lnTo>
                <a:lnTo>
                  <a:pt x="0" y="0"/>
                </a:lnTo>
                <a:close/>
              </a:path>
            </a:pathLst>
          </a:custGeom>
          <a:blipFill>
            <a:blip r:embed="rId5"/>
            <a:stretch>
              <a:fillRect t="-245" b="-245"/>
            </a:stretch>
          </a:blipFill>
        </p:spPr>
      </p:sp>
      <p:sp>
        <p:nvSpPr>
          <p:cNvPr id="21" name="Freeform 21"/>
          <p:cNvSpPr/>
          <p:nvPr/>
        </p:nvSpPr>
        <p:spPr>
          <a:xfrm>
            <a:off x="4813361" y="8745063"/>
            <a:ext cx="8661277" cy="986728"/>
          </a:xfrm>
          <a:custGeom>
            <a:avLst/>
            <a:gdLst/>
            <a:ahLst/>
            <a:cxnLst/>
            <a:rect l="l" t="t" r="r" b="b"/>
            <a:pathLst>
              <a:path w="8661277" h="986728">
                <a:moveTo>
                  <a:pt x="0" y="0"/>
                </a:moveTo>
                <a:lnTo>
                  <a:pt x="8661278" y="0"/>
                </a:lnTo>
                <a:lnTo>
                  <a:pt x="8661278" y="986728"/>
                </a:lnTo>
                <a:lnTo>
                  <a:pt x="0" y="986728"/>
                </a:lnTo>
                <a:lnTo>
                  <a:pt x="0" y="0"/>
                </a:lnTo>
                <a:close/>
              </a:path>
            </a:pathLst>
          </a:custGeom>
          <a:blipFill>
            <a:blip r:embed="rId6"/>
            <a:stretch>
              <a:fillRect/>
            </a:stretch>
          </a:blipFill>
        </p:spPr>
      </p:sp>
      <p:sp>
        <p:nvSpPr>
          <p:cNvPr id="22" name="TextBox 22"/>
          <p:cNvSpPr txBox="1"/>
          <p:nvPr/>
        </p:nvSpPr>
        <p:spPr>
          <a:xfrm>
            <a:off x="1028700" y="1903342"/>
            <a:ext cx="7713588" cy="5005546"/>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Reinforcement Learning (RL) is utilized to tune the parameters of the ADRC controller by leveraging a continuous control framework. The RL agent receives inputs including the tracking errors (eϕ˙r, eϕ˙l), control torques (τr,  τl), additional state variables and orientation angle (Θc). These inputs allow the agent to understand the system's dynamics and performance. Based on this, the agent outputs the optimal values of the ADRC parameters, namely the proportional gain (Kp), derivative gain (Kd), and observer gain weight (Wo).</a:t>
            </a:r>
          </a:p>
        </p:txBody>
      </p:sp>
      <p:sp>
        <p:nvSpPr>
          <p:cNvPr id="23" name="TextBox 23"/>
          <p:cNvSpPr txBox="1"/>
          <p:nvPr/>
        </p:nvSpPr>
        <p:spPr>
          <a:xfrm>
            <a:off x="1028700" y="7291386"/>
            <a:ext cx="16463099" cy="1234242"/>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The reward function is central to the learning process, encouraging accurate trajectory tracking by penalizing large tracking errors and control efforts. This function is typically defined as a negative combination of squared tracking errors and control torques, weighted by factors to balance their influence.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089031" y="3129536"/>
            <a:ext cx="6438613" cy="6438613"/>
          </a:xfrm>
          <a:custGeom>
            <a:avLst/>
            <a:gdLst/>
            <a:ahLst/>
            <a:cxnLst/>
            <a:rect l="l" t="t" r="r" b="b"/>
            <a:pathLst>
              <a:path w="6438613" h="6438613">
                <a:moveTo>
                  <a:pt x="0" y="0"/>
                </a:moveTo>
                <a:lnTo>
                  <a:pt x="6438613" y="0"/>
                </a:lnTo>
                <a:lnTo>
                  <a:pt x="6438613" y="6438613"/>
                </a:lnTo>
                <a:lnTo>
                  <a:pt x="0" y="6438613"/>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794281" y="1639131"/>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19" name="TextBox 19"/>
          <p:cNvSpPr txBox="1"/>
          <p:nvPr/>
        </p:nvSpPr>
        <p:spPr>
          <a:xfrm>
            <a:off x="794281" y="1856667"/>
            <a:ext cx="16697518" cy="542458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In the proposed system, RL is employed to tune the parameters of an ADRC to control a differential drive robot. The RL framework involves multiple components that interact to optimize the controller's performance. The process begins with the RL agent receiving input signals from the system, including tracking errors of angular velocities (ϕ˙r, ϕ˙l), the control torques (τr, τl), and the orientation angle (Θc). These inputs inform the agent about the system's current state and control performance.</a:t>
            </a:r>
          </a:p>
          <a:p>
            <a:pPr algn="just">
              <a:lnSpc>
                <a:spcPts val="3359"/>
              </a:lnSpc>
            </a:pPr>
            <a:endParaRPr lang="en-US" sz="2400">
              <a:solidFill>
                <a:srgbClr val="FFFFFF"/>
              </a:solidFill>
              <a:latin typeface="Open Sans"/>
              <a:ea typeface="Open Sans"/>
              <a:cs typeface="Open Sans"/>
              <a:sym typeface="Open Sans"/>
            </a:endParaRPr>
          </a:p>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The agent uses this information to generate output parameters, specifically the proportional gain (Kp), derivative gain (Kd), and observer weight (Wo), which are passed to the ADRC controller. The reward function evaluates the system's performance by considering the tracking error and control efforts, ensuring the RL agent is guided toward minimizing error while optimizing control efficiency. This iterative process ensures that the RL agent systematically learns to adjust the ADRC parameters to optimize the torque signal based on disturbances and exhibits accurate trajectory tracking and better states estimation.</a:t>
            </a:r>
          </a:p>
          <a:p>
            <a:pPr algn="just">
              <a:lnSpc>
                <a:spcPts val="3359"/>
              </a:lnSpc>
            </a:pPr>
            <a:endParaRPr lang="en-US" sz="2400">
              <a:solidFill>
                <a:srgbClr val="FFFFFF"/>
              </a:solidFill>
              <a:latin typeface="Open Sans"/>
              <a:ea typeface="Open Sans"/>
              <a:cs typeface="Open Sans"/>
              <a:sym typeface="Open Sans"/>
            </a:endParaRPr>
          </a:p>
        </p:txBody>
      </p:sp>
      <p:sp>
        <p:nvSpPr>
          <p:cNvPr id="20" name="Freeform 20"/>
          <p:cNvSpPr/>
          <p:nvPr/>
        </p:nvSpPr>
        <p:spPr>
          <a:xfrm>
            <a:off x="2685686" y="7133310"/>
            <a:ext cx="12849595" cy="2903404"/>
          </a:xfrm>
          <a:custGeom>
            <a:avLst/>
            <a:gdLst/>
            <a:ahLst/>
            <a:cxnLst/>
            <a:rect l="l" t="t" r="r" b="b"/>
            <a:pathLst>
              <a:path w="12849595" h="2903404">
                <a:moveTo>
                  <a:pt x="0" y="0"/>
                </a:moveTo>
                <a:lnTo>
                  <a:pt x="12849595" y="0"/>
                </a:lnTo>
                <a:lnTo>
                  <a:pt x="12849595" y="2903404"/>
                </a:lnTo>
                <a:lnTo>
                  <a:pt x="0" y="2903404"/>
                </a:lnTo>
                <a:lnTo>
                  <a:pt x="0" y="0"/>
                </a:lnTo>
                <a:close/>
              </a:path>
            </a:pathLst>
          </a:custGeom>
          <a:blipFill>
            <a:blip r:embed="rId5"/>
            <a:stretch>
              <a:fillRect t="-10761" b="-10761"/>
            </a:stretch>
          </a:blipFill>
        </p:spPr>
      </p:sp>
      <p:sp>
        <p:nvSpPr>
          <p:cNvPr id="21" name="TextBox 21"/>
          <p:cNvSpPr txBox="1"/>
          <p:nvPr/>
        </p:nvSpPr>
        <p:spPr>
          <a:xfrm>
            <a:off x="794281" y="305631"/>
            <a:ext cx="9893706"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METHODOLOGY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608879" y="756297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350067" y="5210175"/>
            <a:ext cx="6438613" cy="6438613"/>
          </a:xfrm>
          <a:custGeom>
            <a:avLst/>
            <a:gdLst/>
            <a:ahLst/>
            <a:cxnLst/>
            <a:rect l="l" t="t" r="r" b="b"/>
            <a:pathLst>
              <a:path w="6438613" h="6438613">
                <a:moveTo>
                  <a:pt x="0" y="0"/>
                </a:moveTo>
                <a:lnTo>
                  <a:pt x="6438613" y="0"/>
                </a:lnTo>
                <a:lnTo>
                  <a:pt x="6438613" y="6438613"/>
                </a:lnTo>
                <a:lnTo>
                  <a:pt x="0" y="6438613"/>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708381" y="976290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708381" y="9314042"/>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59558" y="8566157"/>
            <a:ext cx="3101183" cy="685718"/>
            <a:chOff x="0" y="0"/>
            <a:chExt cx="588799" cy="130192"/>
          </a:xfrm>
        </p:grpSpPr>
        <p:sp>
          <p:nvSpPr>
            <p:cNvPr id="19" name="Freeform 19"/>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00D1FF">
                    <a:alpha val="100000"/>
                  </a:srgbClr>
                </a:gs>
                <a:gs pos="100000">
                  <a:srgbClr val="006DFF">
                    <a:alpha val="100000"/>
                  </a:srgbClr>
                </a:gs>
              </a:gsLst>
              <a:lin ang="2700000"/>
            </a:gradFill>
          </p:spPr>
        </p:sp>
        <p:sp>
          <p:nvSpPr>
            <p:cNvPr id="20" name="TextBox 20"/>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5740162" y="8566157"/>
            <a:ext cx="3101183" cy="685718"/>
            <a:chOff x="0" y="0"/>
            <a:chExt cx="588799" cy="130192"/>
          </a:xfrm>
        </p:grpSpPr>
        <p:sp>
          <p:nvSpPr>
            <p:cNvPr id="22" name="Freeform 22"/>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00D1FF">
                    <a:alpha val="100000"/>
                  </a:srgbClr>
                </a:gs>
                <a:gs pos="100000">
                  <a:srgbClr val="006DFF">
                    <a:alpha val="100000"/>
                  </a:srgbClr>
                </a:gs>
              </a:gsLst>
              <a:lin ang="2700000"/>
            </a:gradFill>
          </p:spPr>
        </p:sp>
        <p:sp>
          <p:nvSpPr>
            <p:cNvPr id="23" name="TextBox 23"/>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9908145" y="8566157"/>
            <a:ext cx="3101183" cy="695915"/>
            <a:chOff x="0" y="0"/>
            <a:chExt cx="588799" cy="132128"/>
          </a:xfrm>
        </p:grpSpPr>
        <p:sp>
          <p:nvSpPr>
            <p:cNvPr id="25" name="Freeform 25"/>
            <p:cNvSpPr/>
            <p:nvPr/>
          </p:nvSpPr>
          <p:spPr>
            <a:xfrm>
              <a:off x="0" y="0"/>
              <a:ext cx="588799" cy="132128"/>
            </a:xfrm>
            <a:custGeom>
              <a:avLst/>
              <a:gdLst/>
              <a:ahLst/>
              <a:cxnLst/>
              <a:rect l="l" t="t" r="r" b="b"/>
              <a:pathLst>
                <a:path w="588799" h="132128">
                  <a:moveTo>
                    <a:pt x="0" y="0"/>
                  </a:moveTo>
                  <a:lnTo>
                    <a:pt x="588799" y="0"/>
                  </a:lnTo>
                  <a:lnTo>
                    <a:pt x="588799" y="132128"/>
                  </a:lnTo>
                  <a:lnTo>
                    <a:pt x="0" y="132128"/>
                  </a:lnTo>
                  <a:close/>
                </a:path>
              </a:pathLst>
            </a:custGeom>
            <a:gradFill rotWithShape="1">
              <a:gsLst>
                <a:gs pos="0">
                  <a:srgbClr val="00D1FF">
                    <a:alpha val="100000"/>
                  </a:srgbClr>
                </a:gs>
                <a:gs pos="100000">
                  <a:srgbClr val="006DFF">
                    <a:alpha val="100000"/>
                  </a:srgbClr>
                </a:gs>
              </a:gsLst>
              <a:lin ang="2700000"/>
            </a:gradFill>
          </p:spPr>
        </p:sp>
        <p:sp>
          <p:nvSpPr>
            <p:cNvPr id="26" name="TextBox 26"/>
            <p:cNvSpPr txBox="1"/>
            <p:nvPr/>
          </p:nvSpPr>
          <p:spPr>
            <a:xfrm>
              <a:off x="0" y="-38100"/>
              <a:ext cx="588799" cy="170228"/>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3990403" y="8576353"/>
            <a:ext cx="3101183" cy="685718"/>
            <a:chOff x="0" y="0"/>
            <a:chExt cx="588799" cy="130192"/>
          </a:xfrm>
        </p:grpSpPr>
        <p:sp>
          <p:nvSpPr>
            <p:cNvPr id="28" name="Freeform 28"/>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00D1FF">
                    <a:alpha val="100000"/>
                  </a:srgbClr>
                </a:gs>
                <a:gs pos="100000">
                  <a:srgbClr val="006DFF">
                    <a:alpha val="100000"/>
                  </a:srgbClr>
                </a:gs>
              </a:gsLst>
              <a:lin ang="2700000"/>
            </a:gradFill>
          </p:spPr>
        </p:sp>
        <p:sp>
          <p:nvSpPr>
            <p:cNvPr id="29" name="TextBox 29"/>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30" name="AutoShape 30"/>
          <p:cNvSpPr/>
          <p:nvPr/>
        </p:nvSpPr>
        <p:spPr>
          <a:xfrm>
            <a:off x="1261199" y="1571300"/>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31" name="Freeform 31"/>
          <p:cNvSpPr/>
          <p:nvPr/>
        </p:nvSpPr>
        <p:spPr>
          <a:xfrm>
            <a:off x="1356903" y="5143500"/>
            <a:ext cx="3706494" cy="2779870"/>
          </a:xfrm>
          <a:custGeom>
            <a:avLst/>
            <a:gdLst/>
            <a:ahLst/>
            <a:cxnLst/>
            <a:rect l="l" t="t" r="r" b="b"/>
            <a:pathLst>
              <a:path w="3706494" h="2779870">
                <a:moveTo>
                  <a:pt x="0" y="0"/>
                </a:moveTo>
                <a:lnTo>
                  <a:pt x="3706493" y="0"/>
                </a:lnTo>
                <a:lnTo>
                  <a:pt x="3706493" y="2779870"/>
                </a:lnTo>
                <a:lnTo>
                  <a:pt x="0" y="2779870"/>
                </a:lnTo>
                <a:lnTo>
                  <a:pt x="0" y="0"/>
                </a:lnTo>
                <a:close/>
              </a:path>
            </a:pathLst>
          </a:custGeom>
          <a:blipFill>
            <a:blip r:embed="rId5"/>
            <a:stretch>
              <a:fillRect/>
            </a:stretch>
          </a:blipFill>
        </p:spPr>
      </p:sp>
      <p:sp>
        <p:nvSpPr>
          <p:cNvPr id="32" name="Freeform 32"/>
          <p:cNvSpPr/>
          <p:nvPr/>
        </p:nvSpPr>
        <p:spPr>
          <a:xfrm>
            <a:off x="5437506" y="5143500"/>
            <a:ext cx="3706494" cy="2779870"/>
          </a:xfrm>
          <a:custGeom>
            <a:avLst/>
            <a:gdLst/>
            <a:ahLst/>
            <a:cxnLst/>
            <a:rect l="l" t="t" r="r" b="b"/>
            <a:pathLst>
              <a:path w="3706494" h="2779870">
                <a:moveTo>
                  <a:pt x="0" y="0"/>
                </a:moveTo>
                <a:lnTo>
                  <a:pt x="3706494" y="0"/>
                </a:lnTo>
                <a:lnTo>
                  <a:pt x="3706494" y="2779870"/>
                </a:lnTo>
                <a:lnTo>
                  <a:pt x="0" y="2779870"/>
                </a:lnTo>
                <a:lnTo>
                  <a:pt x="0" y="0"/>
                </a:lnTo>
                <a:close/>
              </a:path>
            </a:pathLst>
          </a:custGeom>
          <a:blipFill>
            <a:blip r:embed="rId6"/>
            <a:stretch>
              <a:fillRect/>
            </a:stretch>
          </a:blipFill>
        </p:spPr>
      </p:sp>
      <p:sp>
        <p:nvSpPr>
          <p:cNvPr id="33" name="Freeform 33"/>
          <p:cNvSpPr/>
          <p:nvPr/>
        </p:nvSpPr>
        <p:spPr>
          <a:xfrm>
            <a:off x="9515475" y="5140406"/>
            <a:ext cx="3706494" cy="2779870"/>
          </a:xfrm>
          <a:custGeom>
            <a:avLst/>
            <a:gdLst/>
            <a:ahLst/>
            <a:cxnLst/>
            <a:rect l="l" t="t" r="r" b="b"/>
            <a:pathLst>
              <a:path w="3706494" h="2779870">
                <a:moveTo>
                  <a:pt x="0" y="0"/>
                </a:moveTo>
                <a:lnTo>
                  <a:pt x="3706494" y="0"/>
                </a:lnTo>
                <a:lnTo>
                  <a:pt x="3706494" y="2779870"/>
                </a:lnTo>
                <a:lnTo>
                  <a:pt x="0" y="2779870"/>
                </a:lnTo>
                <a:lnTo>
                  <a:pt x="0" y="0"/>
                </a:lnTo>
                <a:close/>
              </a:path>
            </a:pathLst>
          </a:custGeom>
          <a:blipFill>
            <a:blip r:embed="rId7"/>
            <a:stretch>
              <a:fillRect/>
            </a:stretch>
          </a:blipFill>
        </p:spPr>
      </p:sp>
      <p:sp>
        <p:nvSpPr>
          <p:cNvPr id="34" name="Freeform 34"/>
          <p:cNvSpPr/>
          <p:nvPr/>
        </p:nvSpPr>
        <p:spPr>
          <a:xfrm>
            <a:off x="13594874" y="5143500"/>
            <a:ext cx="3698242" cy="2773681"/>
          </a:xfrm>
          <a:custGeom>
            <a:avLst/>
            <a:gdLst/>
            <a:ahLst/>
            <a:cxnLst/>
            <a:rect l="l" t="t" r="r" b="b"/>
            <a:pathLst>
              <a:path w="3698242" h="2773681">
                <a:moveTo>
                  <a:pt x="0" y="0"/>
                </a:moveTo>
                <a:lnTo>
                  <a:pt x="3698242" y="0"/>
                </a:lnTo>
                <a:lnTo>
                  <a:pt x="3698242" y="2773681"/>
                </a:lnTo>
                <a:lnTo>
                  <a:pt x="0" y="2773681"/>
                </a:lnTo>
                <a:lnTo>
                  <a:pt x="0" y="0"/>
                </a:lnTo>
                <a:close/>
              </a:path>
            </a:pathLst>
          </a:custGeom>
          <a:blipFill>
            <a:blip r:embed="rId8"/>
            <a:stretch>
              <a:fillRect/>
            </a:stretch>
          </a:blipFill>
        </p:spPr>
      </p:sp>
      <p:sp>
        <p:nvSpPr>
          <p:cNvPr id="35" name="TextBox 35"/>
          <p:cNvSpPr txBox="1"/>
          <p:nvPr/>
        </p:nvSpPr>
        <p:spPr>
          <a:xfrm>
            <a:off x="1832394" y="8702015"/>
            <a:ext cx="2928346" cy="396294"/>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X axis Trajectory</a:t>
            </a:r>
          </a:p>
        </p:txBody>
      </p:sp>
      <p:sp>
        <p:nvSpPr>
          <p:cNvPr id="36" name="TextBox 36"/>
          <p:cNvSpPr txBox="1"/>
          <p:nvPr/>
        </p:nvSpPr>
        <p:spPr>
          <a:xfrm>
            <a:off x="5826580" y="8691819"/>
            <a:ext cx="2928346" cy="396294"/>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Y-axis Trajectory</a:t>
            </a:r>
          </a:p>
        </p:txBody>
      </p:sp>
      <p:sp>
        <p:nvSpPr>
          <p:cNvPr id="37" name="TextBox 37"/>
          <p:cNvSpPr txBox="1"/>
          <p:nvPr/>
        </p:nvSpPr>
        <p:spPr>
          <a:xfrm>
            <a:off x="9994563" y="8691819"/>
            <a:ext cx="2928346" cy="396294"/>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Theta Tracking</a:t>
            </a:r>
          </a:p>
        </p:txBody>
      </p:sp>
      <p:sp>
        <p:nvSpPr>
          <p:cNvPr id="38" name="TextBox 38"/>
          <p:cNvSpPr txBox="1"/>
          <p:nvPr/>
        </p:nvSpPr>
        <p:spPr>
          <a:xfrm>
            <a:off x="14076821" y="8702015"/>
            <a:ext cx="2928346" cy="396294"/>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Error Signals</a:t>
            </a:r>
          </a:p>
        </p:txBody>
      </p:sp>
      <p:sp>
        <p:nvSpPr>
          <p:cNvPr id="39" name="TextBox 39"/>
          <p:cNvSpPr txBox="1"/>
          <p:nvPr/>
        </p:nvSpPr>
        <p:spPr>
          <a:xfrm>
            <a:off x="1261199" y="264965"/>
            <a:ext cx="6556185" cy="1306335"/>
          </a:xfrm>
          <a:prstGeom prst="rect">
            <a:avLst/>
          </a:prstGeom>
        </p:spPr>
        <p:txBody>
          <a:bodyPr lIns="0" tIns="0" rIns="0" bIns="0" rtlCol="0" anchor="t">
            <a:spAutoFit/>
          </a:bodyPr>
          <a:lstStyle/>
          <a:p>
            <a:pPr algn="l">
              <a:lnSpc>
                <a:spcPts val="10433"/>
              </a:lnSpc>
              <a:spcBef>
                <a:spcPct val="0"/>
              </a:spcBef>
            </a:pPr>
            <a:r>
              <a:rPr lang="en-US" sz="7452" b="1">
                <a:solidFill>
                  <a:srgbClr val="FFFFFF"/>
                </a:solidFill>
                <a:latin typeface="Bebas Neue Bold"/>
                <a:ea typeface="Bebas Neue Bold"/>
                <a:cs typeface="Bebas Neue Bold"/>
                <a:sym typeface="Bebas Neue Bold"/>
              </a:rPr>
              <a:t>RESULTS</a:t>
            </a:r>
          </a:p>
        </p:txBody>
      </p:sp>
      <p:sp>
        <p:nvSpPr>
          <p:cNvPr id="40" name="TextBox 40"/>
          <p:cNvSpPr txBox="1"/>
          <p:nvPr/>
        </p:nvSpPr>
        <p:spPr>
          <a:xfrm>
            <a:off x="1356903" y="1888530"/>
            <a:ext cx="15902397" cy="1653275"/>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Figures below shows the x, y &amp; θ tracking of the desired input trajectory, the robot’s actual trajectory using ADRC and RL-tuned ADRC for a circular motion. It can be observed from the figures that the estimation of the trajectory is almost perfect, where trajectories overlap entirely. This signifies that ESO was well-tuned. Also, RL-tuned ADRC can follow the desired trajectory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089031" y="3129536"/>
            <a:ext cx="6438613" cy="6438613"/>
          </a:xfrm>
          <a:custGeom>
            <a:avLst/>
            <a:gdLst/>
            <a:ahLst/>
            <a:cxnLst/>
            <a:rect l="l" t="t" r="r" b="b"/>
            <a:pathLst>
              <a:path w="6438613" h="6438613">
                <a:moveTo>
                  <a:pt x="0" y="0"/>
                </a:moveTo>
                <a:lnTo>
                  <a:pt x="6438613" y="0"/>
                </a:lnTo>
                <a:lnTo>
                  <a:pt x="6438613" y="6438613"/>
                </a:lnTo>
                <a:lnTo>
                  <a:pt x="0" y="6438613"/>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609084" y="2062108"/>
            <a:ext cx="1081398" cy="5788708"/>
            <a:chOff x="0" y="0"/>
            <a:chExt cx="284813" cy="1524598"/>
          </a:xfrm>
        </p:grpSpPr>
        <p:sp>
          <p:nvSpPr>
            <p:cNvPr id="19" name="Freeform 19"/>
            <p:cNvSpPr/>
            <p:nvPr/>
          </p:nvSpPr>
          <p:spPr>
            <a:xfrm>
              <a:off x="0" y="0"/>
              <a:ext cx="284813" cy="1524598"/>
            </a:xfrm>
            <a:custGeom>
              <a:avLst/>
              <a:gdLst/>
              <a:ahLst/>
              <a:cxnLst/>
              <a:rect l="l" t="t" r="r" b="b"/>
              <a:pathLst>
                <a:path w="284813" h="1524598">
                  <a:moveTo>
                    <a:pt x="0" y="0"/>
                  </a:moveTo>
                  <a:lnTo>
                    <a:pt x="284813" y="0"/>
                  </a:lnTo>
                  <a:lnTo>
                    <a:pt x="284813" y="1524598"/>
                  </a:lnTo>
                  <a:lnTo>
                    <a:pt x="0" y="1524598"/>
                  </a:lnTo>
                  <a:close/>
                </a:path>
              </a:pathLst>
            </a:custGeom>
            <a:gradFill rotWithShape="1">
              <a:gsLst>
                <a:gs pos="0">
                  <a:srgbClr val="00D1FF">
                    <a:alpha val="100000"/>
                  </a:srgbClr>
                </a:gs>
                <a:gs pos="100000">
                  <a:srgbClr val="006DFF">
                    <a:alpha val="100000"/>
                  </a:srgbClr>
                </a:gs>
              </a:gsLst>
              <a:lin ang="2700000"/>
            </a:gradFill>
          </p:spPr>
        </p:sp>
        <p:sp>
          <p:nvSpPr>
            <p:cNvPr id="20" name="TextBox 20"/>
            <p:cNvSpPr txBox="1"/>
            <p:nvPr/>
          </p:nvSpPr>
          <p:spPr>
            <a:xfrm>
              <a:off x="0" y="-38100"/>
              <a:ext cx="284813" cy="1562698"/>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1028700" y="1737209"/>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22" name="Freeform 22"/>
          <p:cNvSpPr/>
          <p:nvPr/>
        </p:nvSpPr>
        <p:spPr>
          <a:xfrm>
            <a:off x="8921201" y="2176592"/>
            <a:ext cx="7412987" cy="5559740"/>
          </a:xfrm>
          <a:custGeom>
            <a:avLst/>
            <a:gdLst/>
            <a:ahLst/>
            <a:cxnLst/>
            <a:rect l="l" t="t" r="r" b="b"/>
            <a:pathLst>
              <a:path w="7412987" h="5559740">
                <a:moveTo>
                  <a:pt x="0" y="0"/>
                </a:moveTo>
                <a:lnTo>
                  <a:pt x="7412987" y="0"/>
                </a:lnTo>
                <a:lnTo>
                  <a:pt x="7412987" y="5559740"/>
                </a:lnTo>
                <a:lnTo>
                  <a:pt x="0" y="5559740"/>
                </a:lnTo>
                <a:lnTo>
                  <a:pt x="0" y="0"/>
                </a:lnTo>
                <a:close/>
              </a:path>
            </a:pathLst>
          </a:custGeom>
          <a:blipFill>
            <a:blip r:embed="rId5"/>
            <a:stretch>
              <a:fillRect/>
            </a:stretch>
          </a:blipFill>
        </p:spPr>
      </p:sp>
      <p:sp>
        <p:nvSpPr>
          <p:cNvPr id="23" name="TextBox 23"/>
          <p:cNvSpPr txBox="1"/>
          <p:nvPr/>
        </p:nvSpPr>
        <p:spPr>
          <a:xfrm>
            <a:off x="1028700" y="403709"/>
            <a:ext cx="9893706"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RESULTS</a:t>
            </a:r>
          </a:p>
        </p:txBody>
      </p:sp>
      <p:sp>
        <p:nvSpPr>
          <p:cNvPr id="24" name="TextBox 24"/>
          <p:cNvSpPr txBox="1"/>
          <p:nvPr/>
        </p:nvSpPr>
        <p:spPr>
          <a:xfrm>
            <a:off x="1028700" y="2138492"/>
            <a:ext cx="7617605" cy="4167479"/>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Figure illustrates the angular velocities of the left and right wheels for the desired trajectory, the ADRC controller, and the RL-tuned ADRC controller. The signals exhibit initial oscillations before stabilizing and closely following the desired angular velocities. The results indicate that both techniques successfully achieve accurate tracking of the desired angular velocity, but RL-tuned ADRC exhibits negligible oscillation compared to manual-tuned ADRC.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608879" y="756297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350067" y="5210175"/>
            <a:ext cx="6438613" cy="6438613"/>
          </a:xfrm>
          <a:custGeom>
            <a:avLst/>
            <a:gdLst/>
            <a:ahLst/>
            <a:cxnLst/>
            <a:rect l="l" t="t" r="r" b="b"/>
            <a:pathLst>
              <a:path w="6438613" h="6438613">
                <a:moveTo>
                  <a:pt x="0" y="0"/>
                </a:moveTo>
                <a:lnTo>
                  <a:pt x="6438613" y="0"/>
                </a:lnTo>
                <a:lnTo>
                  <a:pt x="6438613" y="6438613"/>
                </a:lnTo>
                <a:lnTo>
                  <a:pt x="0" y="6438613"/>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708381" y="976290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708381" y="9314042"/>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59558" y="8566157"/>
            <a:ext cx="3101183" cy="685718"/>
            <a:chOff x="0" y="0"/>
            <a:chExt cx="588799" cy="130192"/>
          </a:xfrm>
        </p:grpSpPr>
        <p:sp>
          <p:nvSpPr>
            <p:cNvPr id="19" name="Freeform 19"/>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00D1FF">
                    <a:alpha val="100000"/>
                  </a:srgbClr>
                </a:gs>
                <a:gs pos="100000">
                  <a:srgbClr val="006DFF">
                    <a:alpha val="100000"/>
                  </a:srgbClr>
                </a:gs>
              </a:gsLst>
              <a:lin ang="2700000"/>
            </a:gradFill>
          </p:spPr>
        </p:sp>
        <p:sp>
          <p:nvSpPr>
            <p:cNvPr id="20" name="TextBox 20"/>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5877445" y="8576353"/>
            <a:ext cx="3101183" cy="685718"/>
            <a:chOff x="0" y="0"/>
            <a:chExt cx="588799" cy="130192"/>
          </a:xfrm>
        </p:grpSpPr>
        <p:sp>
          <p:nvSpPr>
            <p:cNvPr id="22" name="Freeform 22"/>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00D1FF">
                    <a:alpha val="100000"/>
                  </a:srgbClr>
                </a:gs>
                <a:gs pos="100000">
                  <a:srgbClr val="006DFF">
                    <a:alpha val="100000"/>
                  </a:srgbClr>
                </a:gs>
              </a:gsLst>
              <a:lin ang="2700000"/>
            </a:gradFill>
          </p:spPr>
        </p:sp>
        <p:sp>
          <p:nvSpPr>
            <p:cNvPr id="23" name="TextBox 23"/>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9908145" y="8566157"/>
            <a:ext cx="3101183" cy="695915"/>
            <a:chOff x="0" y="0"/>
            <a:chExt cx="588799" cy="132128"/>
          </a:xfrm>
        </p:grpSpPr>
        <p:sp>
          <p:nvSpPr>
            <p:cNvPr id="25" name="Freeform 25"/>
            <p:cNvSpPr/>
            <p:nvPr/>
          </p:nvSpPr>
          <p:spPr>
            <a:xfrm>
              <a:off x="0" y="0"/>
              <a:ext cx="588799" cy="132128"/>
            </a:xfrm>
            <a:custGeom>
              <a:avLst/>
              <a:gdLst/>
              <a:ahLst/>
              <a:cxnLst/>
              <a:rect l="l" t="t" r="r" b="b"/>
              <a:pathLst>
                <a:path w="588799" h="132128">
                  <a:moveTo>
                    <a:pt x="0" y="0"/>
                  </a:moveTo>
                  <a:lnTo>
                    <a:pt x="588799" y="0"/>
                  </a:lnTo>
                  <a:lnTo>
                    <a:pt x="588799" y="132128"/>
                  </a:lnTo>
                  <a:lnTo>
                    <a:pt x="0" y="132128"/>
                  </a:lnTo>
                  <a:close/>
                </a:path>
              </a:pathLst>
            </a:custGeom>
            <a:gradFill rotWithShape="1">
              <a:gsLst>
                <a:gs pos="0">
                  <a:srgbClr val="00D1FF">
                    <a:alpha val="100000"/>
                  </a:srgbClr>
                </a:gs>
                <a:gs pos="100000">
                  <a:srgbClr val="006DFF">
                    <a:alpha val="100000"/>
                  </a:srgbClr>
                </a:gs>
              </a:gsLst>
              <a:lin ang="2700000"/>
            </a:gradFill>
          </p:spPr>
        </p:sp>
        <p:sp>
          <p:nvSpPr>
            <p:cNvPr id="26" name="TextBox 26"/>
            <p:cNvSpPr txBox="1"/>
            <p:nvPr/>
          </p:nvSpPr>
          <p:spPr>
            <a:xfrm>
              <a:off x="0" y="-38100"/>
              <a:ext cx="588799" cy="170228"/>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3990403" y="8576353"/>
            <a:ext cx="3101183" cy="685718"/>
            <a:chOff x="0" y="0"/>
            <a:chExt cx="588799" cy="130192"/>
          </a:xfrm>
        </p:grpSpPr>
        <p:sp>
          <p:nvSpPr>
            <p:cNvPr id="28" name="Freeform 28"/>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00D1FF">
                    <a:alpha val="100000"/>
                  </a:srgbClr>
                </a:gs>
                <a:gs pos="100000">
                  <a:srgbClr val="006DFF">
                    <a:alpha val="100000"/>
                  </a:srgbClr>
                </a:gs>
              </a:gsLst>
              <a:lin ang="2700000"/>
            </a:gradFill>
          </p:spPr>
        </p:sp>
        <p:sp>
          <p:nvSpPr>
            <p:cNvPr id="29" name="TextBox 29"/>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30" name="AutoShape 30"/>
          <p:cNvSpPr/>
          <p:nvPr/>
        </p:nvSpPr>
        <p:spPr>
          <a:xfrm>
            <a:off x="1261199" y="1571300"/>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31" name="TextBox 31"/>
          <p:cNvSpPr txBox="1"/>
          <p:nvPr/>
        </p:nvSpPr>
        <p:spPr>
          <a:xfrm>
            <a:off x="1832394" y="8702015"/>
            <a:ext cx="2928346" cy="396294"/>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X axis Trajectory</a:t>
            </a:r>
          </a:p>
        </p:txBody>
      </p:sp>
      <p:sp>
        <p:nvSpPr>
          <p:cNvPr id="32" name="TextBox 32"/>
          <p:cNvSpPr txBox="1"/>
          <p:nvPr/>
        </p:nvSpPr>
        <p:spPr>
          <a:xfrm>
            <a:off x="5912998" y="8691819"/>
            <a:ext cx="2928346" cy="396294"/>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Y-axis Trajectory</a:t>
            </a:r>
          </a:p>
        </p:txBody>
      </p:sp>
      <p:sp>
        <p:nvSpPr>
          <p:cNvPr id="33" name="TextBox 33"/>
          <p:cNvSpPr txBox="1"/>
          <p:nvPr/>
        </p:nvSpPr>
        <p:spPr>
          <a:xfrm>
            <a:off x="9994563" y="8691819"/>
            <a:ext cx="2928346" cy="396294"/>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Theta Tracking</a:t>
            </a:r>
          </a:p>
        </p:txBody>
      </p:sp>
      <p:sp>
        <p:nvSpPr>
          <p:cNvPr id="34" name="TextBox 34"/>
          <p:cNvSpPr txBox="1"/>
          <p:nvPr/>
        </p:nvSpPr>
        <p:spPr>
          <a:xfrm>
            <a:off x="14076821" y="8702015"/>
            <a:ext cx="2928346" cy="396294"/>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Error Signals</a:t>
            </a:r>
          </a:p>
        </p:txBody>
      </p:sp>
      <p:sp>
        <p:nvSpPr>
          <p:cNvPr id="35" name="TextBox 35"/>
          <p:cNvSpPr txBox="1"/>
          <p:nvPr/>
        </p:nvSpPr>
        <p:spPr>
          <a:xfrm>
            <a:off x="1261199" y="264965"/>
            <a:ext cx="6556185" cy="1306335"/>
          </a:xfrm>
          <a:prstGeom prst="rect">
            <a:avLst/>
          </a:prstGeom>
        </p:spPr>
        <p:txBody>
          <a:bodyPr lIns="0" tIns="0" rIns="0" bIns="0" rtlCol="0" anchor="t">
            <a:spAutoFit/>
          </a:bodyPr>
          <a:lstStyle/>
          <a:p>
            <a:pPr algn="l">
              <a:lnSpc>
                <a:spcPts val="10433"/>
              </a:lnSpc>
              <a:spcBef>
                <a:spcPct val="0"/>
              </a:spcBef>
            </a:pPr>
            <a:r>
              <a:rPr lang="en-US" sz="7452" b="1">
                <a:solidFill>
                  <a:srgbClr val="FFFFFF"/>
                </a:solidFill>
                <a:latin typeface="Bebas Neue Bold"/>
                <a:ea typeface="Bebas Neue Bold"/>
                <a:cs typeface="Bebas Neue Bold"/>
                <a:sym typeface="Bebas Neue Bold"/>
              </a:rPr>
              <a:t>RESULTS</a:t>
            </a:r>
          </a:p>
        </p:txBody>
      </p:sp>
      <p:sp>
        <p:nvSpPr>
          <p:cNvPr id="36" name="TextBox 36"/>
          <p:cNvSpPr txBox="1"/>
          <p:nvPr/>
        </p:nvSpPr>
        <p:spPr>
          <a:xfrm>
            <a:off x="1261199" y="1839041"/>
            <a:ext cx="16031917" cy="3329411"/>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Figures below shows the x, y &amp; θ trajectory tracking results and errors after adding a step disturbance at t=5 seconds with a magnitude of 0.2. It is visible from the graph that, as the continuous disturbance appears, the robot starts to deviate from the trajectory, and ADRC can compensate for the disturbance, but RL-tuned ADRC shows better performance. Also, the system was tested on pulse disturbance of magnitude 0.5 applied at t=5 seconds and sinusoidal disturbance of magnitude 0.5 applied at t=5 seconds. Results show that the RL-tuned controller performs well compared to the results obtained with the manually tuned ADRC. The trajectory errors of RL-tuned ADRC are less than those of the manual-tuned ADRC, which indicates better performance.</a:t>
            </a:r>
          </a:p>
        </p:txBody>
      </p:sp>
      <p:sp>
        <p:nvSpPr>
          <p:cNvPr id="37" name="Freeform 37"/>
          <p:cNvSpPr/>
          <p:nvPr/>
        </p:nvSpPr>
        <p:spPr>
          <a:xfrm>
            <a:off x="13641232" y="5435972"/>
            <a:ext cx="3706494" cy="2779870"/>
          </a:xfrm>
          <a:custGeom>
            <a:avLst/>
            <a:gdLst/>
            <a:ahLst/>
            <a:cxnLst/>
            <a:rect l="l" t="t" r="r" b="b"/>
            <a:pathLst>
              <a:path w="3706494" h="2779870">
                <a:moveTo>
                  <a:pt x="0" y="0"/>
                </a:moveTo>
                <a:lnTo>
                  <a:pt x="3706494" y="0"/>
                </a:lnTo>
                <a:lnTo>
                  <a:pt x="3706494" y="2779871"/>
                </a:lnTo>
                <a:lnTo>
                  <a:pt x="0" y="2779871"/>
                </a:lnTo>
                <a:lnTo>
                  <a:pt x="0" y="0"/>
                </a:lnTo>
                <a:close/>
              </a:path>
            </a:pathLst>
          </a:custGeom>
          <a:blipFill>
            <a:blip r:embed="rId5"/>
            <a:stretch>
              <a:fillRect/>
            </a:stretch>
          </a:blipFill>
        </p:spPr>
      </p:sp>
      <p:sp>
        <p:nvSpPr>
          <p:cNvPr id="38" name="Freeform 38"/>
          <p:cNvSpPr/>
          <p:nvPr/>
        </p:nvSpPr>
        <p:spPr>
          <a:xfrm>
            <a:off x="9609615" y="5442161"/>
            <a:ext cx="3698242" cy="2773681"/>
          </a:xfrm>
          <a:custGeom>
            <a:avLst/>
            <a:gdLst/>
            <a:ahLst/>
            <a:cxnLst/>
            <a:rect l="l" t="t" r="r" b="b"/>
            <a:pathLst>
              <a:path w="3698242" h="2773681">
                <a:moveTo>
                  <a:pt x="0" y="0"/>
                </a:moveTo>
                <a:lnTo>
                  <a:pt x="3698242" y="0"/>
                </a:lnTo>
                <a:lnTo>
                  <a:pt x="3698242" y="2773682"/>
                </a:lnTo>
                <a:lnTo>
                  <a:pt x="0" y="2773682"/>
                </a:lnTo>
                <a:lnTo>
                  <a:pt x="0" y="0"/>
                </a:lnTo>
                <a:close/>
              </a:path>
            </a:pathLst>
          </a:custGeom>
          <a:blipFill>
            <a:blip r:embed="rId6"/>
            <a:stretch>
              <a:fillRect/>
            </a:stretch>
          </a:blipFill>
        </p:spPr>
      </p:sp>
      <p:sp>
        <p:nvSpPr>
          <p:cNvPr id="39" name="Freeform 39"/>
          <p:cNvSpPr/>
          <p:nvPr/>
        </p:nvSpPr>
        <p:spPr>
          <a:xfrm>
            <a:off x="1447447" y="5442161"/>
            <a:ext cx="3698242" cy="2773681"/>
          </a:xfrm>
          <a:custGeom>
            <a:avLst/>
            <a:gdLst/>
            <a:ahLst/>
            <a:cxnLst/>
            <a:rect l="l" t="t" r="r" b="b"/>
            <a:pathLst>
              <a:path w="3698242" h="2773681">
                <a:moveTo>
                  <a:pt x="0" y="0"/>
                </a:moveTo>
                <a:lnTo>
                  <a:pt x="3698242" y="0"/>
                </a:lnTo>
                <a:lnTo>
                  <a:pt x="3698242" y="2773682"/>
                </a:lnTo>
                <a:lnTo>
                  <a:pt x="0" y="2773682"/>
                </a:lnTo>
                <a:lnTo>
                  <a:pt x="0" y="0"/>
                </a:lnTo>
                <a:close/>
              </a:path>
            </a:pathLst>
          </a:custGeom>
          <a:blipFill>
            <a:blip r:embed="rId7"/>
            <a:stretch>
              <a:fillRect/>
            </a:stretch>
          </a:blipFill>
        </p:spPr>
      </p:sp>
      <p:sp>
        <p:nvSpPr>
          <p:cNvPr id="40" name="Freeform 40"/>
          <p:cNvSpPr/>
          <p:nvPr/>
        </p:nvSpPr>
        <p:spPr>
          <a:xfrm>
            <a:off x="5578915" y="5442161"/>
            <a:ext cx="3698242" cy="2773681"/>
          </a:xfrm>
          <a:custGeom>
            <a:avLst/>
            <a:gdLst/>
            <a:ahLst/>
            <a:cxnLst/>
            <a:rect l="l" t="t" r="r" b="b"/>
            <a:pathLst>
              <a:path w="3698242" h="2773681">
                <a:moveTo>
                  <a:pt x="0" y="0"/>
                </a:moveTo>
                <a:lnTo>
                  <a:pt x="3698242" y="0"/>
                </a:lnTo>
                <a:lnTo>
                  <a:pt x="3698242" y="2773682"/>
                </a:lnTo>
                <a:lnTo>
                  <a:pt x="0" y="2773682"/>
                </a:lnTo>
                <a:lnTo>
                  <a:pt x="0" y="0"/>
                </a:lnTo>
                <a:close/>
              </a:path>
            </a:pathLst>
          </a:custGeom>
          <a:blipFill>
            <a:blip r:embed="rId8"/>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089031" y="3129536"/>
            <a:ext cx="6438613" cy="6438613"/>
          </a:xfrm>
          <a:custGeom>
            <a:avLst/>
            <a:gdLst/>
            <a:ahLst/>
            <a:cxnLst/>
            <a:rect l="l" t="t" r="r" b="b"/>
            <a:pathLst>
              <a:path w="6438613" h="6438613">
                <a:moveTo>
                  <a:pt x="0" y="0"/>
                </a:moveTo>
                <a:lnTo>
                  <a:pt x="6438613" y="0"/>
                </a:lnTo>
                <a:lnTo>
                  <a:pt x="6438613" y="6438613"/>
                </a:lnTo>
                <a:lnTo>
                  <a:pt x="0" y="6438613"/>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609084" y="2134662"/>
            <a:ext cx="1081398" cy="5788708"/>
            <a:chOff x="0" y="0"/>
            <a:chExt cx="284813" cy="1524598"/>
          </a:xfrm>
        </p:grpSpPr>
        <p:sp>
          <p:nvSpPr>
            <p:cNvPr id="19" name="Freeform 19"/>
            <p:cNvSpPr/>
            <p:nvPr/>
          </p:nvSpPr>
          <p:spPr>
            <a:xfrm>
              <a:off x="0" y="0"/>
              <a:ext cx="284813" cy="1524598"/>
            </a:xfrm>
            <a:custGeom>
              <a:avLst/>
              <a:gdLst/>
              <a:ahLst/>
              <a:cxnLst/>
              <a:rect l="l" t="t" r="r" b="b"/>
              <a:pathLst>
                <a:path w="284813" h="1524598">
                  <a:moveTo>
                    <a:pt x="0" y="0"/>
                  </a:moveTo>
                  <a:lnTo>
                    <a:pt x="284813" y="0"/>
                  </a:lnTo>
                  <a:lnTo>
                    <a:pt x="284813" y="1524598"/>
                  </a:lnTo>
                  <a:lnTo>
                    <a:pt x="0" y="1524598"/>
                  </a:lnTo>
                  <a:close/>
                </a:path>
              </a:pathLst>
            </a:custGeom>
            <a:gradFill rotWithShape="1">
              <a:gsLst>
                <a:gs pos="0">
                  <a:srgbClr val="00D1FF">
                    <a:alpha val="100000"/>
                  </a:srgbClr>
                </a:gs>
                <a:gs pos="100000">
                  <a:srgbClr val="006DFF">
                    <a:alpha val="100000"/>
                  </a:srgbClr>
                </a:gs>
              </a:gsLst>
              <a:lin ang="2700000"/>
            </a:gradFill>
          </p:spPr>
        </p:sp>
        <p:sp>
          <p:nvSpPr>
            <p:cNvPr id="20" name="TextBox 20"/>
            <p:cNvSpPr txBox="1"/>
            <p:nvPr/>
          </p:nvSpPr>
          <p:spPr>
            <a:xfrm>
              <a:off x="0" y="-38100"/>
              <a:ext cx="284813" cy="1562698"/>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1028700" y="1639131"/>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22" name="Freeform 22"/>
          <p:cNvSpPr/>
          <p:nvPr/>
        </p:nvSpPr>
        <p:spPr>
          <a:xfrm>
            <a:off x="8788010" y="2249146"/>
            <a:ext cx="7412987" cy="5559740"/>
          </a:xfrm>
          <a:custGeom>
            <a:avLst/>
            <a:gdLst/>
            <a:ahLst/>
            <a:cxnLst/>
            <a:rect l="l" t="t" r="r" b="b"/>
            <a:pathLst>
              <a:path w="7412987" h="5559740">
                <a:moveTo>
                  <a:pt x="0" y="0"/>
                </a:moveTo>
                <a:lnTo>
                  <a:pt x="7412988" y="0"/>
                </a:lnTo>
                <a:lnTo>
                  <a:pt x="7412988" y="5559740"/>
                </a:lnTo>
                <a:lnTo>
                  <a:pt x="0" y="5559740"/>
                </a:lnTo>
                <a:lnTo>
                  <a:pt x="0" y="0"/>
                </a:lnTo>
                <a:close/>
              </a:path>
            </a:pathLst>
          </a:custGeom>
          <a:blipFill>
            <a:blip r:embed="rId5"/>
            <a:stretch>
              <a:fillRect/>
            </a:stretch>
          </a:blipFill>
        </p:spPr>
      </p:sp>
      <p:sp>
        <p:nvSpPr>
          <p:cNvPr id="23" name="TextBox 23"/>
          <p:cNvSpPr txBox="1"/>
          <p:nvPr/>
        </p:nvSpPr>
        <p:spPr>
          <a:xfrm>
            <a:off x="1028700" y="305631"/>
            <a:ext cx="9893706"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RESULTS</a:t>
            </a:r>
          </a:p>
        </p:txBody>
      </p:sp>
      <p:sp>
        <p:nvSpPr>
          <p:cNvPr id="24" name="TextBox 24"/>
          <p:cNvSpPr txBox="1"/>
          <p:nvPr/>
        </p:nvSpPr>
        <p:spPr>
          <a:xfrm>
            <a:off x="810822" y="3457054"/>
            <a:ext cx="7567613" cy="2072309"/>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Figure shows the left and right angular velocity errors after adding a step disturbance. It can be observed that RL-tuned ADRC slightly increases the angular velocities compared to the manually-tuned ADRC to keep the robot on a circular path.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410325" y="4689426"/>
            <a:ext cx="2050765" cy="2050765"/>
            <a:chOff x="0" y="0"/>
            <a:chExt cx="540119" cy="540119"/>
          </a:xfrm>
        </p:grpSpPr>
        <p:sp>
          <p:nvSpPr>
            <p:cNvPr id="19" name="Freeform 19"/>
            <p:cNvSpPr/>
            <p:nvPr/>
          </p:nvSpPr>
          <p:spPr>
            <a:xfrm>
              <a:off x="0" y="0"/>
              <a:ext cx="540119" cy="540119"/>
            </a:xfrm>
            <a:custGeom>
              <a:avLst/>
              <a:gdLst/>
              <a:ahLst/>
              <a:cxnLst/>
              <a:rect l="l" t="t" r="r" b="b"/>
              <a:pathLst>
                <a:path w="540119" h="540119">
                  <a:moveTo>
                    <a:pt x="0" y="0"/>
                  </a:moveTo>
                  <a:lnTo>
                    <a:pt x="540119" y="0"/>
                  </a:lnTo>
                  <a:lnTo>
                    <a:pt x="540119" y="540119"/>
                  </a:lnTo>
                  <a:lnTo>
                    <a:pt x="0" y="540119"/>
                  </a:lnTo>
                  <a:close/>
                </a:path>
              </a:pathLst>
            </a:custGeom>
            <a:gradFill rotWithShape="1">
              <a:gsLst>
                <a:gs pos="0">
                  <a:srgbClr val="00D1FF">
                    <a:alpha val="100000"/>
                  </a:srgbClr>
                </a:gs>
                <a:gs pos="100000">
                  <a:srgbClr val="006DFF">
                    <a:alpha val="100000"/>
                  </a:srgbClr>
                </a:gs>
              </a:gsLst>
              <a:lin ang="2700000"/>
            </a:gradFill>
          </p:spPr>
        </p:sp>
        <p:sp>
          <p:nvSpPr>
            <p:cNvPr id="20" name="TextBox 20"/>
            <p:cNvSpPr txBox="1"/>
            <p:nvPr/>
          </p:nvSpPr>
          <p:spPr>
            <a:xfrm>
              <a:off x="0" y="-38100"/>
              <a:ext cx="540119" cy="578219"/>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363159" y="7476022"/>
            <a:ext cx="1210561" cy="1210561"/>
            <a:chOff x="0" y="0"/>
            <a:chExt cx="318831" cy="318831"/>
          </a:xfrm>
        </p:grpSpPr>
        <p:sp>
          <p:nvSpPr>
            <p:cNvPr id="22" name="Freeform 22"/>
            <p:cNvSpPr/>
            <p:nvPr/>
          </p:nvSpPr>
          <p:spPr>
            <a:xfrm>
              <a:off x="0" y="0"/>
              <a:ext cx="318831" cy="318831"/>
            </a:xfrm>
            <a:custGeom>
              <a:avLst/>
              <a:gdLst/>
              <a:ahLst/>
              <a:cxnLst/>
              <a:rect l="l" t="t" r="r" b="b"/>
              <a:pathLst>
                <a:path w="318831" h="318831">
                  <a:moveTo>
                    <a:pt x="0" y="0"/>
                  </a:moveTo>
                  <a:lnTo>
                    <a:pt x="318831" y="0"/>
                  </a:lnTo>
                  <a:lnTo>
                    <a:pt x="318831" y="318831"/>
                  </a:lnTo>
                  <a:lnTo>
                    <a:pt x="0" y="318831"/>
                  </a:lnTo>
                  <a:close/>
                </a:path>
              </a:pathLst>
            </a:custGeom>
            <a:gradFill rotWithShape="1">
              <a:gsLst>
                <a:gs pos="0">
                  <a:srgbClr val="00D1FF">
                    <a:alpha val="100000"/>
                  </a:srgbClr>
                </a:gs>
                <a:gs pos="100000">
                  <a:srgbClr val="006DFF">
                    <a:alpha val="100000"/>
                  </a:srgbClr>
                </a:gs>
              </a:gsLst>
              <a:lin ang="2700000"/>
            </a:gradFill>
          </p:spPr>
        </p:sp>
        <p:sp>
          <p:nvSpPr>
            <p:cNvPr id="23" name="TextBox 23"/>
            <p:cNvSpPr txBox="1"/>
            <p:nvPr/>
          </p:nvSpPr>
          <p:spPr>
            <a:xfrm>
              <a:off x="0" y="-38100"/>
              <a:ext cx="318831" cy="356931"/>
            </a:xfrm>
            <a:prstGeom prst="rect">
              <a:avLst/>
            </a:prstGeom>
          </p:spPr>
          <p:txBody>
            <a:bodyPr lIns="50800" tIns="50800" rIns="50800" bIns="50800" rtlCol="0" anchor="ctr"/>
            <a:lstStyle/>
            <a:p>
              <a:pPr algn="ctr">
                <a:lnSpc>
                  <a:spcPts val="2659"/>
                </a:lnSpc>
              </a:pPr>
              <a:endParaRPr/>
            </a:p>
          </p:txBody>
        </p:sp>
      </p:grpSp>
      <p:sp>
        <p:nvSpPr>
          <p:cNvPr id="24" name="AutoShape 24"/>
          <p:cNvSpPr/>
          <p:nvPr/>
        </p:nvSpPr>
        <p:spPr>
          <a:xfrm>
            <a:off x="2268617" y="3605270"/>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25" name="Freeform 25"/>
          <p:cNvSpPr/>
          <p:nvPr/>
        </p:nvSpPr>
        <p:spPr>
          <a:xfrm>
            <a:off x="8803179" y="2253135"/>
            <a:ext cx="8120972" cy="4872583"/>
          </a:xfrm>
          <a:custGeom>
            <a:avLst/>
            <a:gdLst/>
            <a:ahLst/>
            <a:cxnLst/>
            <a:rect l="l" t="t" r="r" b="b"/>
            <a:pathLst>
              <a:path w="8120972" h="4872583">
                <a:moveTo>
                  <a:pt x="0" y="0"/>
                </a:moveTo>
                <a:lnTo>
                  <a:pt x="8120972" y="0"/>
                </a:lnTo>
                <a:lnTo>
                  <a:pt x="8120972" y="4872583"/>
                </a:lnTo>
                <a:lnTo>
                  <a:pt x="0" y="4872583"/>
                </a:lnTo>
                <a:lnTo>
                  <a:pt x="0" y="0"/>
                </a:lnTo>
                <a:close/>
              </a:path>
            </a:pathLst>
          </a:custGeom>
          <a:blipFill>
            <a:blip r:embed="rId5"/>
            <a:stretch>
              <a:fillRect/>
            </a:stretch>
          </a:blipFill>
        </p:spPr>
      </p:sp>
      <p:sp>
        <p:nvSpPr>
          <p:cNvPr id="26" name="TextBox 26"/>
          <p:cNvSpPr txBox="1"/>
          <p:nvPr/>
        </p:nvSpPr>
        <p:spPr>
          <a:xfrm>
            <a:off x="2268617" y="2091210"/>
            <a:ext cx="4141708" cy="1304851"/>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THANK YOU</a:t>
            </a:r>
          </a:p>
        </p:txBody>
      </p:sp>
      <p:sp>
        <p:nvSpPr>
          <p:cNvPr id="27" name="TextBox 27"/>
          <p:cNvSpPr txBox="1"/>
          <p:nvPr/>
        </p:nvSpPr>
        <p:spPr>
          <a:xfrm>
            <a:off x="2413245" y="5153856"/>
            <a:ext cx="3512604" cy="396240"/>
          </a:xfrm>
          <a:prstGeom prst="rect">
            <a:avLst/>
          </a:prstGeom>
        </p:spPr>
        <p:txBody>
          <a:bodyPr lIns="0" tIns="0" rIns="0" bIns="0" rtlCol="0" anchor="t">
            <a:spAutoFit/>
          </a:bodyPr>
          <a:lstStyle/>
          <a:p>
            <a:pPr algn="l">
              <a:lnSpc>
                <a:spcPts val="3359"/>
              </a:lnSpc>
              <a:spcBef>
                <a:spcPct val="0"/>
              </a:spcBef>
            </a:pPr>
            <a:r>
              <a:rPr lang="en-US" sz="2400">
                <a:solidFill>
                  <a:srgbClr val="FFFFFF"/>
                </a:solidFill>
                <a:latin typeface="Open Sans"/>
                <a:ea typeface="Open Sans"/>
                <a:cs typeface="Open Sans"/>
                <a:sym typeface="Open Sans"/>
              </a:rPr>
              <a:t>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5665834"/>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sp>
      <p:sp>
        <p:nvSpPr>
          <p:cNvPr id="5" name="Freeform 5"/>
          <p:cNvSpPr/>
          <p:nvPr/>
        </p:nvSpPr>
        <p:spPr>
          <a:xfrm>
            <a:off x="13038924" y="-4029785"/>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7865756"/>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7416897"/>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762447" y="0"/>
            <a:ext cx="6108238" cy="5039200"/>
            <a:chOff x="0" y="0"/>
            <a:chExt cx="8144317" cy="6718933"/>
          </a:xfrm>
        </p:grpSpPr>
        <p:pic>
          <p:nvPicPr>
            <p:cNvPr id="19" name="Picture 19"/>
            <p:cNvPicPr>
              <a:picLocks noChangeAspect="1"/>
            </p:cNvPicPr>
            <p:nvPr/>
          </p:nvPicPr>
          <p:blipFill>
            <a:blip r:embed="rId5"/>
            <a:srcRect t="22466" b="22466"/>
            <a:stretch>
              <a:fillRect/>
            </a:stretch>
          </p:blipFill>
          <p:spPr>
            <a:xfrm>
              <a:off x="0" y="0"/>
              <a:ext cx="8144317" cy="6718933"/>
            </a:xfrm>
            <a:prstGeom prst="rect">
              <a:avLst/>
            </a:prstGeom>
          </p:spPr>
        </p:pic>
      </p:grpSp>
      <p:grpSp>
        <p:nvGrpSpPr>
          <p:cNvPr id="20" name="Group 20"/>
          <p:cNvGrpSpPr/>
          <p:nvPr/>
        </p:nvGrpSpPr>
        <p:grpSpPr>
          <a:xfrm>
            <a:off x="2762447" y="5247800"/>
            <a:ext cx="6108238" cy="5039200"/>
            <a:chOff x="0" y="0"/>
            <a:chExt cx="8144317" cy="6718933"/>
          </a:xfrm>
        </p:grpSpPr>
        <p:pic>
          <p:nvPicPr>
            <p:cNvPr id="21" name="Picture 21"/>
            <p:cNvPicPr>
              <a:picLocks noChangeAspect="1"/>
            </p:cNvPicPr>
            <p:nvPr/>
          </p:nvPicPr>
          <p:blipFill>
            <a:blip r:embed="rId6"/>
            <a:srcRect t="22517" b="22517"/>
            <a:stretch>
              <a:fillRect/>
            </a:stretch>
          </p:blipFill>
          <p:spPr>
            <a:xfrm>
              <a:off x="0" y="0"/>
              <a:ext cx="8144317" cy="6718933"/>
            </a:xfrm>
            <a:prstGeom prst="rect">
              <a:avLst/>
            </a:prstGeom>
          </p:spPr>
        </p:pic>
      </p:grpSp>
      <p:grpSp>
        <p:nvGrpSpPr>
          <p:cNvPr id="22" name="Group 22"/>
          <p:cNvGrpSpPr/>
          <p:nvPr/>
        </p:nvGrpSpPr>
        <p:grpSpPr>
          <a:xfrm>
            <a:off x="2140362" y="7767400"/>
            <a:ext cx="622085" cy="2519600"/>
            <a:chOff x="0" y="0"/>
            <a:chExt cx="163841" cy="663598"/>
          </a:xfrm>
        </p:grpSpPr>
        <p:sp>
          <p:nvSpPr>
            <p:cNvPr id="23" name="Freeform 23"/>
            <p:cNvSpPr/>
            <p:nvPr/>
          </p:nvSpPr>
          <p:spPr>
            <a:xfrm>
              <a:off x="0" y="0"/>
              <a:ext cx="163841" cy="663598"/>
            </a:xfrm>
            <a:custGeom>
              <a:avLst/>
              <a:gdLst/>
              <a:ahLst/>
              <a:cxnLst/>
              <a:rect l="l" t="t" r="r" b="b"/>
              <a:pathLst>
                <a:path w="163841" h="663598">
                  <a:moveTo>
                    <a:pt x="0" y="0"/>
                  </a:moveTo>
                  <a:lnTo>
                    <a:pt x="163841" y="0"/>
                  </a:lnTo>
                  <a:lnTo>
                    <a:pt x="163841" y="663598"/>
                  </a:lnTo>
                  <a:lnTo>
                    <a:pt x="0" y="663598"/>
                  </a:lnTo>
                  <a:close/>
                </a:path>
              </a:pathLst>
            </a:custGeom>
            <a:gradFill rotWithShape="1">
              <a:gsLst>
                <a:gs pos="0">
                  <a:srgbClr val="00D1FF">
                    <a:alpha val="100000"/>
                  </a:srgbClr>
                </a:gs>
                <a:gs pos="100000">
                  <a:srgbClr val="006DFF">
                    <a:alpha val="100000"/>
                  </a:srgbClr>
                </a:gs>
              </a:gsLst>
              <a:lin ang="2700000"/>
            </a:gradFill>
          </p:spPr>
        </p:sp>
        <p:sp>
          <p:nvSpPr>
            <p:cNvPr id="24" name="TextBox 24"/>
            <p:cNvSpPr txBox="1"/>
            <p:nvPr/>
          </p:nvSpPr>
          <p:spPr>
            <a:xfrm>
              <a:off x="0" y="-38100"/>
              <a:ext cx="163841" cy="701698"/>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8870685" y="0"/>
            <a:ext cx="622085" cy="2519600"/>
            <a:chOff x="0" y="0"/>
            <a:chExt cx="163841" cy="663598"/>
          </a:xfrm>
        </p:grpSpPr>
        <p:sp>
          <p:nvSpPr>
            <p:cNvPr id="26" name="Freeform 26"/>
            <p:cNvSpPr/>
            <p:nvPr/>
          </p:nvSpPr>
          <p:spPr>
            <a:xfrm>
              <a:off x="0" y="0"/>
              <a:ext cx="163841" cy="663598"/>
            </a:xfrm>
            <a:custGeom>
              <a:avLst/>
              <a:gdLst/>
              <a:ahLst/>
              <a:cxnLst/>
              <a:rect l="l" t="t" r="r" b="b"/>
              <a:pathLst>
                <a:path w="163841" h="663598">
                  <a:moveTo>
                    <a:pt x="0" y="0"/>
                  </a:moveTo>
                  <a:lnTo>
                    <a:pt x="163841" y="0"/>
                  </a:lnTo>
                  <a:lnTo>
                    <a:pt x="163841" y="663598"/>
                  </a:lnTo>
                  <a:lnTo>
                    <a:pt x="0" y="663598"/>
                  </a:lnTo>
                  <a:close/>
                </a:path>
              </a:pathLst>
            </a:custGeom>
            <a:gradFill rotWithShape="1">
              <a:gsLst>
                <a:gs pos="0">
                  <a:srgbClr val="00D1FF">
                    <a:alpha val="100000"/>
                  </a:srgbClr>
                </a:gs>
                <a:gs pos="100000">
                  <a:srgbClr val="006DFF">
                    <a:alpha val="100000"/>
                  </a:srgbClr>
                </a:gs>
              </a:gsLst>
              <a:lin ang="2700000"/>
            </a:gradFill>
          </p:spPr>
        </p:sp>
        <p:sp>
          <p:nvSpPr>
            <p:cNvPr id="27" name="TextBox 27"/>
            <p:cNvSpPr txBox="1"/>
            <p:nvPr/>
          </p:nvSpPr>
          <p:spPr>
            <a:xfrm>
              <a:off x="0" y="-38100"/>
              <a:ext cx="163841" cy="701698"/>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0902554" y="1205150"/>
            <a:ext cx="4436367"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MOTIVATION</a:t>
            </a:r>
          </a:p>
        </p:txBody>
      </p:sp>
      <p:sp>
        <p:nvSpPr>
          <p:cNvPr id="29" name="AutoShape 29"/>
          <p:cNvSpPr/>
          <p:nvPr/>
        </p:nvSpPr>
        <p:spPr>
          <a:xfrm>
            <a:off x="10902554" y="2538650"/>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30" name="TextBox 30"/>
          <p:cNvSpPr txBox="1"/>
          <p:nvPr/>
        </p:nvSpPr>
        <p:spPr>
          <a:xfrm>
            <a:off x="10902554" y="3249841"/>
            <a:ext cx="6936588" cy="123444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Open Sans"/>
                <a:ea typeface="Open Sans"/>
                <a:cs typeface="Open Sans"/>
                <a:sym typeface="Open Sans"/>
              </a:rPr>
              <a:t>ADRC provides robust disturbance rejection but requires precise parameter tuning for optimal performance.</a:t>
            </a:r>
          </a:p>
        </p:txBody>
      </p:sp>
      <p:grpSp>
        <p:nvGrpSpPr>
          <p:cNvPr id="31" name="Group 31"/>
          <p:cNvGrpSpPr/>
          <p:nvPr/>
        </p:nvGrpSpPr>
        <p:grpSpPr>
          <a:xfrm>
            <a:off x="10092362" y="3378619"/>
            <a:ext cx="597723" cy="597723"/>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0156618" y="3460311"/>
            <a:ext cx="469211" cy="396240"/>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01</a:t>
            </a:r>
          </a:p>
        </p:txBody>
      </p:sp>
      <p:sp>
        <p:nvSpPr>
          <p:cNvPr id="35" name="TextBox 35"/>
          <p:cNvSpPr txBox="1"/>
          <p:nvPr/>
        </p:nvSpPr>
        <p:spPr>
          <a:xfrm>
            <a:off x="10902554" y="4914324"/>
            <a:ext cx="6936588" cy="123444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Open Sans"/>
                <a:ea typeface="Open Sans"/>
                <a:cs typeface="Open Sans"/>
                <a:sym typeface="Open Sans"/>
              </a:rPr>
              <a:t>Reinforcement Learning (RL) dynamically tunes controller parameters by learning through interactions with the environment.</a:t>
            </a:r>
          </a:p>
        </p:txBody>
      </p:sp>
      <p:grpSp>
        <p:nvGrpSpPr>
          <p:cNvPr id="36" name="Group 36"/>
          <p:cNvGrpSpPr/>
          <p:nvPr/>
        </p:nvGrpSpPr>
        <p:grpSpPr>
          <a:xfrm>
            <a:off x="10092362" y="4960710"/>
            <a:ext cx="597723" cy="597723"/>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sp>
        <p:sp>
          <p:nvSpPr>
            <p:cNvPr id="38" name="TextBox 3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10156618" y="5042401"/>
            <a:ext cx="469211" cy="396240"/>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02</a:t>
            </a:r>
          </a:p>
        </p:txBody>
      </p:sp>
      <p:grpSp>
        <p:nvGrpSpPr>
          <p:cNvPr id="40" name="Group 40"/>
          <p:cNvGrpSpPr/>
          <p:nvPr/>
        </p:nvGrpSpPr>
        <p:grpSpPr>
          <a:xfrm>
            <a:off x="10092362" y="6679686"/>
            <a:ext cx="597723" cy="597723"/>
            <a:chOff x="0" y="0"/>
            <a:chExt cx="812800" cy="812800"/>
          </a:xfrm>
        </p:grpSpPr>
        <p:sp>
          <p:nvSpPr>
            <p:cNvPr id="41" name="Freeform 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sp>
        <p:sp>
          <p:nvSpPr>
            <p:cNvPr id="42" name="TextBox 4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10156618" y="6761377"/>
            <a:ext cx="469211" cy="396240"/>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03</a:t>
            </a:r>
          </a:p>
        </p:txBody>
      </p:sp>
      <p:sp>
        <p:nvSpPr>
          <p:cNvPr id="44" name="TextBox 44"/>
          <p:cNvSpPr txBox="1"/>
          <p:nvPr/>
        </p:nvSpPr>
        <p:spPr>
          <a:xfrm>
            <a:off x="10902554" y="6641586"/>
            <a:ext cx="6936588" cy="123444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Open Sans"/>
                <a:ea typeface="Open Sans"/>
                <a:cs typeface="Open Sans"/>
                <a:sym typeface="Open Sans"/>
              </a:rPr>
              <a:t>The hybrid approach of RL-tuned ADRC enables adaptive control, improving trajectory tracking performance in complex, uncertain scenarios.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1028700" y="1766206"/>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19" name="Freeform 19"/>
          <p:cNvSpPr/>
          <p:nvPr/>
        </p:nvSpPr>
        <p:spPr>
          <a:xfrm>
            <a:off x="14892040" y="67619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20" name="Freeform 20"/>
          <p:cNvSpPr/>
          <p:nvPr/>
        </p:nvSpPr>
        <p:spPr>
          <a:xfrm>
            <a:off x="13016065" y="-2933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21" name="Group 21"/>
          <p:cNvGrpSpPr/>
          <p:nvPr/>
        </p:nvGrpSpPr>
        <p:grpSpPr>
          <a:xfrm>
            <a:off x="16590166" y="1766206"/>
            <a:ext cx="1081398" cy="5788708"/>
            <a:chOff x="0" y="0"/>
            <a:chExt cx="284813" cy="1524598"/>
          </a:xfrm>
        </p:grpSpPr>
        <p:sp>
          <p:nvSpPr>
            <p:cNvPr id="22" name="Freeform 22"/>
            <p:cNvSpPr/>
            <p:nvPr/>
          </p:nvSpPr>
          <p:spPr>
            <a:xfrm>
              <a:off x="0" y="0"/>
              <a:ext cx="284813" cy="1524598"/>
            </a:xfrm>
            <a:custGeom>
              <a:avLst/>
              <a:gdLst/>
              <a:ahLst/>
              <a:cxnLst/>
              <a:rect l="l" t="t" r="r" b="b"/>
              <a:pathLst>
                <a:path w="284813" h="1524598">
                  <a:moveTo>
                    <a:pt x="0" y="0"/>
                  </a:moveTo>
                  <a:lnTo>
                    <a:pt x="284813" y="0"/>
                  </a:lnTo>
                  <a:lnTo>
                    <a:pt x="284813" y="1524598"/>
                  </a:lnTo>
                  <a:lnTo>
                    <a:pt x="0" y="1524598"/>
                  </a:lnTo>
                  <a:close/>
                </a:path>
              </a:pathLst>
            </a:custGeom>
            <a:gradFill rotWithShape="1">
              <a:gsLst>
                <a:gs pos="0">
                  <a:srgbClr val="00D1FF">
                    <a:alpha val="100000"/>
                  </a:srgbClr>
                </a:gs>
                <a:gs pos="100000">
                  <a:srgbClr val="006DFF">
                    <a:alpha val="100000"/>
                  </a:srgbClr>
                </a:gs>
              </a:gsLst>
              <a:lin ang="2700000"/>
            </a:gradFill>
          </p:spPr>
        </p:sp>
        <p:sp>
          <p:nvSpPr>
            <p:cNvPr id="23" name="TextBox 23"/>
            <p:cNvSpPr txBox="1"/>
            <p:nvPr/>
          </p:nvSpPr>
          <p:spPr>
            <a:xfrm>
              <a:off x="0" y="-38100"/>
              <a:ext cx="284813" cy="1562698"/>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0833925" y="1747156"/>
            <a:ext cx="5264888" cy="5807758"/>
          </a:xfrm>
          <a:custGeom>
            <a:avLst/>
            <a:gdLst/>
            <a:ahLst/>
            <a:cxnLst/>
            <a:rect l="l" t="t" r="r" b="b"/>
            <a:pathLst>
              <a:path w="5264888" h="5807758">
                <a:moveTo>
                  <a:pt x="0" y="0"/>
                </a:moveTo>
                <a:lnTo>
                  <a:pt x="5264888" y="0"/>
                </a:lnTo>
                <a:lnTo>
                  <a:pt x="5264888" y="5807758"/>
                </a:lnTo>
                <a:lnTo>
                  <a:pt x="0" y="5807758"/>
                </a:lnTo>
                <a:lnTo>
                  <a:pt x="0" y="0"/>
                </a:lnTo>
                <a:close/>
              </a:path>
            </a:pathLst>
          </a:custGeom>
          <a:blipFill>
            <a:blip r:embed="rId5"/>
            <a:stretch>
              <a:fillRect l="-14854" r="-6034"/>
            </a:stretch>
          </a:blipFill>
        </p:spPr>
      </p:sp>
      <p:sp>
        <p:nvSpPr>
          <p:cNvPr id="25" name="TextBox 25"/>
          <p:cNvSpPr txBox="1"/>
          <p:nvPr/>
        </p:nvSpPr>
        <p:spPr>
          <a:xfrm>
            <a:off x="889611" y="432706"/>
            <a:ext cx="6597713"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OBJECTIVE</a:t>
            </a:r>
          </a:p>
        </p:txBody>
      </p:sp>
      <p:sp>
        <p:nvSpPr>
          <p:cNvPr id="26" name="TextBox 26"/>
          <p:cNvSpPr txBox="1"/>
          <p:nvPr/>
        </p:nvSpPr>
        <p:spPr>
          <a:xfrm>
            <a:off x="578663" y="2844105"/>
            <a:ext cx="9449014" cy="2768071"/>
          </a:xfrm>
          <a:prstGeom prst="rect">
            <a:avLst/>
          </a:prstGeom>
        </p:spPr>
        <p:txBody>
          <a:bodyPr lIns="0" tIns="0" rIns="0" bIns="0" rtlCol="0" anchor="t">
            <a:spAutoFit/>
          </a:bodyPr>
          <a:lstStyle/>
          <a:p>
            <a:pPr algn="just">
              <a:lnSpc>
                <a:spcPts val="3712"/>
              </a:lnSpc>
            </a:pPr>
            <a:endParaRPr/>
          </a:p>
          <a:p>
            <a:pPr algn="just">
              <a:lnSpc>
                <a:spcPts val="3712"/>
              </a:lnSpc>
            </a:pPr>
            <a:endParaRPr/>
          </a:p>
          <a:p>
            <a:pPr marL="572585" lvl="1" indent="-286293" algn="just">
              <a:lnSpc>
                <a:spcPts val="3712"/>
              </a:lnSpc>
              <a:buFont typeface="Arial"/>
              <a:buChar char="•"/>
            </a:pPr>
            <a:r>
              <a:rPr lang="en-US" sz="2652">
                <a:solidFill>
                  <a:srgbClr val="FFFFFF"/>
                </a:solidFill>
                <a:latin typeface="Open Sans"/>
                <a:ea typeface="Open Sans"/>
                <a:cs typeface="Open Sans"/>
                <a:sym typeface="Open Sans"/>
              </a:rPr>
              <a:t>Demonstrate improved trajectory tracking and disturbance rejection capabilities through simulations using RL tuned ADRC.</a:t>
            </a:r>
          </a:p>
          <a:p>
            <a:pPr algn="just">
              <a:lnSpc>
                <a:spcPts val="3712"/>
              </a:lnSpc>
              <a:spcBef>
                <a:spcPct val="0"/>
              </a:spcBef>
            </a:pPr>
            <a:endParaRPr lang="en-US" sz="2652">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5" name="Group 5"/>
          <p:cNvGrpSpPr/>
          <p:nvPr/>
        </p:nvGrpSpPr>
        <p:grpSpPr>
          <a:xfrm>
            <a:off x="17293116" y="565634"/>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293116" y="657737"/>
            <a:ext cx="397367" cy="28996"/>
            <a:chOff x="0" y="0"/>
            <a:chExt cx="128243" cy="9358"/>
          </a:xfrm>
        </p:grpSpPr>
        <p:sp>
          <p:nvSpPr>
            <p:cNvPr id="9" name="Freeform 9"/>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0" name="TextBox 10"/>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839141" y="8809441"/>
            <a:ext cx="448859" cy="448859"/>
            <a:chOff x="0" y="0"/>
            <a:chExt cx="118218" cy="118218"/>
          </a:xfrm>
        </p:grpSpPr>
        <p:sp>
          <p:nvSpPr>
            <p:cNvPr id="12" name="Freeform 12"/>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3" name="TextBox 13"/>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839141" y="8360583"/>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sp>
      <p:grpSp>
        <p:nvGrpSpPr>
          <p:cNvPr id="18" name="Group 18"/>
          <p:cNvGrpSpPr/>
          <p:nvPr/>
        </p:nvGrpSpPr>
        <p:grpSpPr>
          <a:xfrm>
            <a:off x="0" y="6309818"/>
            <a:ext cx="3977182" cy="3977182"/>
            <a:chOff x="0" y="0"/>
            <a:chExt cx="1047488" cy="1047488"/>
          </a:xfrm>
        </p:grpSpPr>
        <p:sp>
          <p:nvSpPr>
            <p:cNvPr id="19" name="Freeform 19"/>
            <p:cNvSpPr/>
            <p:nvPr/>
          </p:nvSpPr>
          <p:spPr>
            <a:xfrm>
              <a:off x="0" y="0"/>
              <a:ext cx="1047488" cy="1047488"/>
            </a:xfrm>
            <a:custGeom>
              <a:avLst/>
              <a:gdLst/>
              <a:ahLst/>
              <a:cxnLst/>
              <a:rect l="l" t="t" r="r" b="b"/>
              <a:pathLst>
                <a:path w="1047488" h="1047488">
                  <a:moveTo>
                    <a:pt x="0" y="0"/>
                  </a:moveTo>
                  <a:lnTo>
                    <a:pt x="1047488" y="0"/>
                  </a:lnTo>
                  <a:lnTo>
                    <a:pt x="1047488" y="1047488"/>
                  </a:lnTo>
                  <a:lnTo>
                    <a:pt x="0" y="1047488"/>
                  </a:lnTo>
                  <a:close/>
                </a:path>
              </a:pathLst>
            </a:custGeom>
            <a:gradFill rotWithShape="1">
              <a:gsLst>
                <a:gs pos="0">
                  <a:srgbClr val="00D1FF">
                    <a:alpha val="100000"/>
                  </a:srgbClr>
                </a:gs>
                <a:gs pos="100000">
                  <a:srgbClr val="006DFF">
                    <a:alpha val="100000"/>
                  </a:srgbClr>
                </a:gs>
              </a:gsLst>
              <a:lin ang="2700000"/>
            </a:gradFill>
          </p:spPr>
        </p:sp>
        <p:sp>
          <p:nvSpPr>
            <p:cNvPr id="20" name="TextBox 20"/>
            <p:cNvSpPr txBox="1"/>
            <p:nvPr/>
          </p:nvSpPr>
          <p:spPr>
            <a:xfrm>
              <a:off x="0" y="-38100"/>
              <a:ext cx="1047488" cy="1085588"/>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651066" y="1766206"/>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22" name="Freeform 22"/>
          <p:cNvSpPr/>
          <p:nvPr/>
        </p:nvSpPr>
        <p:spPr>
          <a:xfrm>
            <a:off x="294567" y="2370700"/>
            <a:ext cx="8530171" cy="6077107"/>
          </a:xfrm>
          <a:custGeom>
            <a:avLst/>
            <a:gdLst/>
            <a:ahLst/>
            <a:cxnLst/>
            <a:rect l="l" t="t" r="r" b="b"/>
            <a:pathLst>
              <a:path w="8530171" h="6077107">
                <a:moveTo>
                  <a:pt x="0" y="0"/>
                </a:moveTo>
                <a:lnTo>
                  <a:pt x="8530170" y="0"/>
                </a:lnTo>
                <a:lnTo>
                  <a:pt x="8530170" y="6077107"/>
                </a:lnTo>
                <a:lnTo>
                  <a:pt x="0" y="6077107"/>
                </a:lnTo>
                <a:lnTo>
                  <a:pt x="0" y="0"/>
                </a:lnTo>
                <a:close/>
              </a:path>
            </a:pathLst>
          </a:custGeom>
          <a:blipFill>
            <a:blip r:embed="rId5"/>
            <a:stretch>
              <a:fillRect r="-5778"/>
            </a:stretch>
          </a:blipFill>
        </p:spPr>
      </p:sp>
      <p:sp>
        <p:nvSpPr>
          <p:cNvPr id="23" name="TextBox 23"/>
          <p:cNvSpPr txBox="1"/>
          <p:nvPr/>
        </p:nvSpPr>
        <p:spPr>
          <a:xfrm>
            <a:off x="651066" y="432706"/>
            <a:ext cx="12212599"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ROBOT PLATFORM</a:t>
            </a:r>
          </a:p>
        </p:txBody>
      </p:sp>
      <p:sp>
        <p:nvSpPr>
          <p:cNvPr id="24" name="TextBox 24"/>
          <p:cNvSpPr txBox="1"/>
          <p:nvPr/>
        </p:nvSpPr>
        <p:spPr>
          <a:xfrm>
            <a:off x="9949887" y="2401062"/>
            <a:ext cx="7028577" cy="123444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Open Sans"/>
                <a:ea typeface="Open Sans"/>
                <a:cs typeface="Open Sans"/>
                <a:sym typeface="Open Sans"/>
              </a:rPr>
              <a:t>The Differential Drive Mobile Robot (DDMR) is widely used for its simplicity and control efficiency, especially in indoor applications.</a:t>
            </a:r>
          </a:p>
        </p:txBody>
      </p:sp>
      <p:sp>
        <p:nvSpPr>
          <p:cNvPr id="25" name="TextBox 25"/>
          <p:cNvSpPr txBox="1"/>
          <p:nvPr/>
        </p:nvSpPr>
        <p:spPr>
          <a:xfrm>
            <a:off x="9949887" y="3806952"/>
            <a:ext cx="7028577" cy="165354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Open Sans"/>
                <a:ea typeface="Open Sans"/>
                <a:cs typeface="Open Sans"/>
                <a:sym typeface="Open Sans"/>
              </a:rPr>
              <a:t>It has two independently driven wheels on either side, enabling forward, backward, and rotational motion by adjusting the wheels' angular velocities​.</a:t>
            </a:r>
          </a:p>
        </p:txBody>
      </p:sp>
      <p:sp>
        <p:nvSpPr>
          <p:cNvPr id="26" name="TextBox 26"/>
          <p:cNvSpPr txBox="1"/>
          <p:nvPr/>
        </p:nvSpPr>
        <p:spPr>
          <a:xfrm>
            <a:off x="9678091" y="5631942"/>
            <a:ext cx="7813708" cy="332994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(xc​ ,yc​): Center coordinates of the robot.</a:t>
            </a:r>
          </a:p>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(2L): Distance between the two wheels.</a:t>
            </a:r>
          </a:p>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(2R): Distance from the wheel center to the point on the arc path.</a:t>
            </a:r>
          </a:p>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(ϕr, ϕl)​: Rotation angles of the right and left wheels.</a:t>
            </a:r>
          </a:p>
          <a:p>
            <a:pPr marL="518160" lvl="1" indent="-259080" algn="just">
              <a:lnSpc>
                <a:spcPts val="3359"/>
              </a:lnSpc>
              <a:buFont typeface="Arial"/>
              <a:buChar char="•"/>
            </a:pPr>
            <a:r>
              <a:rPr lang="en-US" sz="2400">
                <a:solidFill>
                  <a:srgbClr val="FFFFFF"/>
                </a:solidFill>
                <a:latin typeface="Open Sans"/>
                <a:ea typeface="Open Sans"/>
                <a:cs typeface="Open Sans"/>
                <a:sym typeface="Open Sans"/>
              </a:rPr>
              <a:t>(xr, yr): Coordinates of the target point.</a:t>
            </a:r>
          </a:p>
          <a:p>
            <a:pPr algn="just">
              <a:lnSpc>
                <a:spcPts val="3359"/>
              </a:lnSpc>
              <a:spcBef>
                <a:spcPct val="0"/>
              </a:spcBef>
            </a:pPr>
            <a:endParaRPr lang="en-US" sz="240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sp>
      <p:sp>
        <p:nvSpPr>
          <p:cNvPr id="5" name="Freeform 5"/>
          <p:cNvSpPr/>
          <p:nvPr/>
        </p:nvSpPr>
        <p:spPr>
          <a:xfrm>
            <a:off x="6819617" y="-3972885"/>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1050831" y="1691167"/>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19" name="Freeform 19"/>
          <p:cNvSpPr/>
          <p:nvPr/>
        </p:nvSpPr>
        <p:spPr>
          <a:xfrm>
            <a:off x="1284673" y="5560165"/>
            <a:ext cx="16008442" cy="3952433"/>
          </a:xfrm>
          <a:custGeom>
            <a:avLst/>
            <a:gdLst/>
            <a:ahLst/>
            <a:cxnLst/>
            <a:rect l="l" t="t" r="r" b="b"/>
            <a:pathLst>
              <a:path w="16008442" h="3952433">
                <a:moveTo>
                  <a:pt x="0" y="0"/>
                </a:moveTo>
                <a:lnTo>
                  <a:pt x="16008443" y="0"/>
                </a:lnTo>
                <a:lnTo>
                  <a:pt x="16008443" y="3952433"/>
                </a:lnTo>
                <a:lnTo>
                  <a:pt x="0" y="3952433"/>
                </a:lnTo>
                <a:lnTo>
                  <a:pt x="0" y="0"/>
                </a:lnTo>
                <a:close/>
              </a:path>
            </a:pathLst>
          </a:custGeom>
          <a:blipFill>
            <a:blip r:embed="rId5"/>
            <a:stretch>
              <a:fillRect t="-5606" b="-5606"/>
            </a:stretch>
          </a:blipFill>
        </p:spPr>
      </p:sp>
      <p:sp>
        <p:nvSpPr>
          <p:cNvPr id="20" name="Freeform 20"/>
          <p:cNvSpPr/>
          <p:nvPr/>
        </p:nvSpPr>
        <p:spPr>
          <a:xfrm>
            <a:off x="5354356" y="4821082"/>
            <a:ext cx="598313" cy="1788437"/>
          </a:xfrm>
          <a:custGeom>
            <a:avLst/>
            <a:gdLst/>
            <a:ahLst/>
            <a:cxnLst/>
            <a:rect l="l" t="t" r="r" b="b"/>
            <a:pathLst>
              <a:path w="598313" h="1788437">
                <a:moveTo>
                  <a:pt x="0" y="0"/>
                </a:moveTo>
                <a:lnTo>
                  <a:pt x="598314" y="0"/>
                </a:lnTo>
                <a:lnTo>
                  <a:pt x="598314" y="1788437"/>
                </a:lnTo>
                <a:lnTo>
                  <a:pt x="0" y="178843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1" name="TextBox 21"/>
          <p:cNvSpPr txBox="1"/>
          <p:nvPr/>
        </p:nvSpPr>
        <p:spPr>
          <a:xfrm>
            <a:off x="1028700" y="290513"/>
            <a:ext cx="6690726"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KINEMATIC MODEL</a:t>
            </a:r>
          </a:p>
        </p:txBody>
      </p:sp>
      <p:sp>
        <p:nvSpPr>
          <p:cNvPr id="22" name="TextBox 22"/>
          <p:cNvSpPr txBox="1"/>
          <p:nvPr/>
        </p:nvSpPr>
        <p:spPr>
          <a:xfrm>
            <a:off x="9634568" y="1319692"/>
            <a:ext cx="8204574" cy="3329940"/>
          </a:xfrm>
          <a:prstGeom prst="rect">
            <a:avLst/>
          </a:prstGeom>
        </p:spPr>
        <p:txBody>
          <a:bodyPr lIns="0" tIns="0" rIns="0" bIns="0" rtlCol="0" anchor="t">
            <a:spAutoFit/>
          </a:bodyPr>
          <a:lstStyle/>
          <a:p>
            <a:pPr algn="just">
              <a:lnSpc>
                <a:spcPts val="3359"/>
              </a:lnSpc>
              <a:spcBef>
                <a:spcPct val="0"/>
              </a:spcBef>
            </a:pPr>
            <a:endParaRPr/>
          </a:p>
          <a:p>
            <a:pPr algn="just">
              <a:lnSpc>
                <a:spcPts val="3359"/>
              </a:lnSpc>
              <a:spcBef>
                <a:spcPct val="0"/>
              </a:spcBef>
            </a:pPr>
            <a:r>
              <a:rPr lang="en-US" sz="2400" b="1">
                <a:solidFill>
                  <a:srgbClr val="FFFFFF"/>
                </a:solidFill>
                <a:latin typeface="Canva Sans Bold"/>
                <a:ea typeface="Canva Sans Bold"/>
                <a:cs typeface="Canva Sans Bold"/>
                <a:sym typeface="Canva Sans Bold"/>
              </a:rPr>
              <a:t>Forward Kinematics Block</a:t>
            </a:r>
          </a:p>
          <a:p>
            <a:pPr algn="just">
              <a:lnSpc>
                <a:spcPts val="3359"/>
              </a:lnSpc>
              <a:spcBef>
                <a:spcPct val="0"/>
              </a:spcBef>
            </a:pPr>
            <a:r>
              <a:rPr lang="en-US" sz="2400">
                <a:solidFill>
                  <a:srgbClr val="FFFFFF"/>
                </a:solidFill>
                <a:latin typeface="Canva Sans"/>
                <a:ea typeface="Canva Sans"/>
                <a:cs typeface="Canva Sans"/>
                <a:sym typeface="Canva Sans"/>
              </a:rPr>
              <a:t>The forward kinematics block determines the robot's position and orientation (x, y, Θ) by integrating the linear and angular velocities (v, ω), which are calculated using the wheel angular velocities (ϕ˙l, ϕ˙r) and robot parameters. It outputs the real-time pose of the robot for trajectory tracking.</a:t>
            </a:r>
          </a:p>
        </p:txBody>
      </p:sp>
      <p:sp>
        <p:nvSpPr>
          <p:cNvPr id="23" name="TextBox 23"/>
          <p:cNvSpPr txBox="1"/>
          <p:nvPr/>
        </p:nvSpPr>
        <p:spPr>
          <a:xfrm>
            <a:off x="851422" y="1738792"/>
            <a:ext cx="8292578" cy="2910840"/>
          </a:xfrm>
          <a:prstGeom prst="rect">
            <a:avLst/>
          </a:prstGeom>
        </p:spPr>
        <p:txBody>
          <a:bodyPr lIns="0" tIns="0" rIns="0" bIns="0" rtlCol="0" anchor="t">
            <a:spAutoFit/>
          </a:bodyPr>
          <a:lstStyle/>
          <a:p>
            <a:pPr algn="just">
              <a:lnSpc>
                <a:spcPts val="3359"/>
              </a:lnSpc>
              <a:spcBef>
                <a:spcPct val="0"/>
              </a:spcBef>
            </a:pPr>
            <a:r>
              <a:rPr lang="en-US" sz="2400" b="1">
                <a:solidFill>
                  <a:srgbClr val="FFFFFF"/>
                </a:solidFill>
                <a:latin typeface="Canva Sans Bold"/>
                <a:ea typeface="Canva Sans Bold"/>
                <a:cs typeface="Canva Sans Bold"/>
                <a:sym typeface="Canva Sans Bold"/>
              </a:rPr>
              <a:t>Inverse Kinematics Block</a:t>
            </a:r>
          </a:p>
          <a:p>
            <a:pPr algn="just">
              <a:lnSpc>
                <a:spcPts val="3359"/>
              </a:lnSpc>
              <a:spcBef>
                <a:spcPct val="0"/>
              </a:spcBef>
            </a:pPr>
            <a:r>
              <a:rPr lang="en-US" sz="2400">
                <a:solidFill>
                  <a:srgbClr val="FFFFFF"/>
                </a:solidFill>
                <a:latin typeface="Canva Sans"/>
                <a:ea typeface="Canva Sans"/>
                <a:cs typeface="Canva Sans"/>
                <a:sym typeface="Canva Sans"/>
              </a:rPr>
              <a:t>The inverse kinematics block computes the angular velocities of the left and right wheels (ϕ˙l, ϕ˙r) from the desired linear and angular velocities (v, ω), which are derived from the input trajectory signals. It uses robot-specific parameters such as wheel radius (R) and wheelbase (L) for these calculations.</a:t>
            </a:r>
          </a:p>
        </p:txBody>
      </p:sp>
      <p:sp>
        <p:nvSpPr>
          <p:cNvPr id="24" name="Freeform 24"/>
          <p:cNvSpPr/>
          <p:nvPr/>
        </p:nvSpPr>
        <p:spPr>
          <a:xfrm flipH="1">
            <a:off x="15049217" y="4735357"/>
            <a:ext cx="598313" cy="1788437"/>
          </a:xfrm>
          <a:custGeom>
            <a:avLst/>
            <a:gdLst/>
            <a:ahLst/>
            <a:cxnLst/>
            <a:rect l="l" t="t" r="r" b="b"/>
            <a:pathLst>
              <a:path w="598313" h="1788437">
                <a:moveTo>
                  <a:pt x="598313" y="0"/>
                </a:moveTo>
                <a:lnTo>
                  <a:pt x="0" y="0"/>
                </a:lnTo>
                <a:lnTo>
                  <a:pt x="0" y="1788437"/>
                </a:lnTo>
                <a:lnTo>
                  <a:pt x="598313" y="1788437"/>
                </a:lnTo>
                <a:lnTo>
                  <a:pt x="598313"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089031" y="3129536"/>
            <a:ext cx="6438613" cy="6438613"/>
          </a:xfrm>
          <a:custGeom>
            <a:avLst/>
            <a:gdLst/>
            <a:ahLst/>
            <a:cxnLst/>
            <a:rect l="l" t="t" r="r" b="b"/>
            <a:pathLst>
              <a:path w="6438613" h="6438613">
                <a:moveTo>
                  <a:pt x="0" y="0"/>
                </a:moveTo>
                <a:lnTo>
                  <a:pt x="6438613" y="0"/>
                </a:lnTo>
                <a:lnTo>
                  <a:pt x="6438613" y="6438613"/>
                </a:lnTo>
                <a:lnTo>
                  <a:pt x="0" y="6438613"/>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542457" y="3353965"/>
            <a:ext cx="1111724" cy="5231047"/>
            <a:chOff x="0" y="0"/>
            <a:chExt cx="292800" cy="1377724"/>
          </a:xfrm>
        </p:grpSpPr>
        <p:sp>
          <p:nvSpPr>
            <p:cNvPr id="19" name="Freeform 19"/>
            <p:cNvSpPr/>
            <p:nvPr/>
          </p:nvSpPr>
          <p:spPr>
            <a:xfrm>
              <a:off x="0" y="0"/>
              <a:ext cx="292800" cy="1377724"/>
            </a:xfrm>
            <a:custGeom>
              <a:avLst/>
              <a:gdLst/>
              <a:ahLst/>
              <a:cxnLst/>
              <a:rect l="l" t="t" r="r" b="b"/>
              <a:pathLst>
                <a:path w="292800" h="1377724">
                  <a:moveTo>
                    <a:pt x="0" y="0"/>
                  </a:moveTo>
                  <a:lnTo>
                    <a:pt x="292800" y="0"/>
                  </a:lnTo>
                  <a:lnTo>
                    <a:pt x="292800" y="1377724"/>
                  </a:lnTo>
                  <a:lnTo>
                    <a:pt x="0" y="1377724"/>
                  </a:lnTo>
                  <a:close/>
                </a:path>
              </a:pathLst>
            </a:custGeom>
            <a:gradFill rotWithShape="1">
              <a:gsLst>
                <a:gs pos="0">
                  <a:srgbClr val="00D1FF">
                    <a:alpha val="100000"/>
                  </a:srgbClr>
                </a:gs>
                <a:gs pos="100000">
                  <a:srgbClr val="006DFF">
                    <a:alpha val="100000"/>
                  </a:srgbClr>
                </a:gs>
              </a:gsLst>
              <a:lin ang="2700000"/>
            </a:gradFill>
          </p:spPr>
        </p:sp>
        <p:sp>
          <p:nvSpPr>
            <p:cNvPr id="20" name="TextBox 20"/>
            <p:cNvSpPr txBox="1"/>
            <p:nvPr/>
          </p:nvSpPr>
          <p:spPr>
            <a:xfrm>
              <a:off x="0" y="-38100"/>
              <a:ext cx="292800" cy="1415824"/>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1335225" y="1737209"/>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23" name="TextBox 23"/>
          <p:cNvSpPr txBox="1"/>
          <p:nvPr/>
        </p:nvSpPr>
        <p:spPr>
          <a:xfrm>
            <a:off x="1311584" y="403709"/>
            <a:ext cx="5280133"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KINEMATIC MODEL</a:t>
            </a:r>
          </a:p>
        </p:txBody>
      </p:sp>
      <p:sp>
        <p:nvSpPr>
          <p:cNvPr id="24" name="TextBox 24"/>
          <p:cNvSpPr txBox="1"/>
          <p:nvPr/>
        </p:nvSpPr>
        <p:spPr>
          <a:xfrm>
            <a:off x="1311584" y="2311500"/>
            <a:ext cx="8516987" cy="396240"/>
          </a:xfrm>
          <a:prstGeom prst="rect">
            <a:avLst/>
          </a:prstGeom>
        </p:spPr>
        <p:txBody>
          <a:bodyPr lIns="0" tIns="0" rIns="0" bIns="0" rtlCol="0" anchor="t">
            <a:spAutoFit/>
          </a:bodyPr>
          <a:lstStyle/>
          <a:p>
            <a:pPr algn="l">
              <a:lnSpc>
                <a:spcPts val="3359"/>
              </a:lnSpc>
              <a:spcBef>
                <a:spcPct val="0"/>
              </a:spcBef>
            </a:pPr>
            <a:r>
              <a:rPr lang="en-US" sz="2400">
                <a:solidFill>
                  <a:srgbClr val="FFFFFF"/>
                </a:solidFill>
                <a:latin typeface="Canva Sans"/>
                <a:ea typeface="Canva Sans"/>
                <a:cs typeface="Canva Sans"/>
                <a:sym typeface="Canva Sans"/>
              </a:rPr>
              <a:t>The key equatons used in kinematics model are as follows.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089031" y="3129536"/>
            <a:ext cx="6438613" cy="6438613"/>
          </a:xfrm>
          <a:custGeom>
            <a:avLst/>
            <a:gdLst/>
            <a:ahLst/>
            <a:cxnLst/>
            <a:rect l="l" t="t" r="r" b="b"/>
            <a:pathLst>
              <a:path w="6438613" h="6438613">
                <a:moveTo>
                  <a:pt x="0" y="0"/>
                </a:moveTo>
                <a:lnTo>
                  <a:pt x="6438613" y="0"/>
                </a:lnTo>
                <a:lnTo>
                  <a:pt x="6438613" y="6438613"/>
                </a:lnTo>
                <a:lnTo>
                  <a:pt x="0" y="6438613"/>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173076" y="3736291"/>
            <a:ext cx="1103938" cy="5297580"/>
            <a:chOff x="0" y="0"/>
            <a:chExt cx="290749" cy="1395247"/>
          </a:xfrm>
        </p:grpSpPr>
        <p:sp>
          <p:nvSpPr>
            <p:cNvPr id="19" name="Freeform 19"/>
            <p:cNvSpPr/>
            <p:nvPr/>
          </p:nvSpPr>
          <p:spPr>
            <a:xfrm>
              <a:off x="0" y="0"/>
              <a:ext cx="290749" cy="1395247"/>
            </a:xfrm>
            <a:custGeom>
              <a:avLst/>
              <a:gdLst/>
              <a:ahLst/>
              <a:cxnLst/>
              <a:rect l="l" t="t" r="r" b="b"/>
              <a:pathLst>
                <a:path w="290749" h="1395247">
                  <a:moveTo>
                    <a:pt x="0" y="0"/>
                  </a:moveTo>
                  <a:lnTo>
                    <a:pt x="290749" y="0"/>
                  </a:lnTo>
                  <a:lnTo>
                    <a:pt x="290749" y="1395247"/>
                  </a:lnTo>
                  <a:lnTo>
                    <a:pt x="0" y="1395247"/>
                  </a:lnTo>
                  <a:close/>
                </a:path>
              </a:pathLst>
            </a:custGeom>
            <a:gradFill rotWithShape="1">
              <a:gsLst>
                <a:gs pos="0">
                  <a:srgbClr val="00D1FF">
                    <a:alpha val="100000"/>
                  </a:srgbClr>
                </a:gs>
                <a:gs pos="100000">
                  <a:srgbClr val="006DFF">
                    <a:alpha val="100000"/>
                  </a:srgbClr>
                </a:gs>
              </a:gsLst>
              <a:lin ang="2700000"/>
            </a:gradFill>
          </p:spPr>
        </p:sp>
        <p:sp>
          <p:nvSpPr>
            <p:cNvPr id="20" name="TextBox 20"/>
            <p:cNvSpPr txBox="1"/>
            <p:nvPr/>
          </p:nvSpPr>
          <p:spPr>
            <a:xfrm>
              <a:off x="0" y="-38100"/>
              <a:ext cx="290749" cy="1433347"/>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1268989" y="1658816"/>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23" name="TextBox 23"/>
          <p:cNvSpPr txBox="1"/>
          <p:nvPr/>
        </p:nvSpPr>
        <p:spPr>
          <a:xfrm>
            <a:off x="1268989" y="363416"/>
            <a:ext cx="5280133"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DYNAMIC MODEL</a:t>
            </a:r>
          </a:p>
        </p:txBody>
      </p:sp>
      <p:sp>
        <p:nvSpPr>
          <p:cNvPr id="24" name="TextBox 24"/>
          <p:cNvSpPr txBox="1"/>
          <p:nvPr/>
        </p:nvSpPr>
        <p:spPr>
          <a:xfrm>
            <a:off x="1028700" y="2019511"/>
            <a:ext cx="13214910" cy="1656715"/>
          </a:xfrm>
          <a:prstGeom prst="rect">
            <a:avLst/>
          </a:prstGeom>
        </p:spPr>
        <p:txBody>
          <a:bodyPr lIns="0" tIns="0" rIns="0" bIns="0" rtlCol="0" anchor="t">
            <a:spAutoFit/>
          </a:bodyPr>
          <a:lstStyle/>
          <a:p>
            <a:pPr algn="just">
              <a:lnSpc>
                <a:spcPts val="2659"/>
              </a:lnSpc>
            </a:pPr>
            <a:endParaRPr/>
          </a:p>
          <a:p>
            <a:pPr algn="just">
              <a:lnSpc>
                <a:spcPts val="2659"/>
              </a:lnSpc>
            </a:pPr>
            <a:r>
              <a:rPr lang="en-US" sz="1899">
                <a:solidFill>
                  <a:srgbClr val="FFFFFF"/>
                </a:solidFill>
                <a:latin typeface="Canva Sans"/>
                <a:ea typeface="Canva Sans"/>
                <a:cs typeface="Canva Sans"/>
                <a:sym typeface="Canva Sans"/>
              </a:rPr>
              <a:t>The dynamic model block calculates the torques (τl, τr) required for the left and right wheels based on the input wheel angular velocities (ϕ˙l, ϕ˙r) and the ADRC controller's parameters. Its purpose is to simulate the robot's physical behavior and ensure accurate motion control.</a:t>
            </a:r>
          </a:p>
          <a:p>
            <a:pPr algn="just">
              <a:lnSpc>
                <a:spcPts val="2659"/>
              </a:lnSpc>
              <a:spcBef>
                <a:spcPct val="0"/>
              </a:spcBef>
            </a:pPr>
            <a:endParaRPr lang="en-US" sz="1899">
              <a:solidFill>
                <a:srgbClr val="FFFFFF"/>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089031" y="3129536"/>
            <a:ext cx="6438613" cy="6438613"/>
          </a:xfrm>
          <a:custGeom>
            <a:avLst/>
            <a:gdLst/>
            <a:ahLst/>
            <a:cxnLst/>
            <a:rect l="l" t="t" r="r" b="b"/>
            <a:pathLst>
              <a:path w="6438613" h="6438613">
                <a:moveTo>
                  <a:pt x="0" y="0"/>
                </a:moveTo>
                <a:lnTo>
                  <a:pt x="6438613" y="0"/>
                </a:lnTo>
                <a:lnTo>
                  <a:pt x="6438613" y="6438613"/>
                </a:lnTo>
                <a:lnTo>
                  <a:pt x="0" y="6438613"/>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2050720" y="432706"/>
            <a:ext cx="5280133"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CONTROL DESIGN</a:t>
            </a:r>
          </a:p>
        </p:txBody>
      </p:sp>
      <p:sp>
        <p:nvSpPr>
          <p:cNvPr id="19" name="AutoShape 19"/>
          <p:cNvSpPr/>
          <p:nvPr/>
        </p:nvSpPr>
        <p:spPr>
          <a:xfrm>
            <a:off x="2050720" y="1766206"/>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20" name="TextBox 20"/>
          <p:cNvSpPr txBox="1"/>
          <p:nvPr/>
        </p:nvSpPr>
        <p:spPr>
          <a:xfrm>
            <a:off x="2050720" y="2099743"/>
            <a:ext cx="7093280" cy="3748445"/>
          </a:xfrm>
          <a:prstGeom prst="rect">
            <a:avLst/>
          </a:prstGeom>
        </p:spPr>
        <p:txBody>
          <a:bodyPr lIns="0" tIns="0" rIns="0" bIns="0" rtlCol="0" anchor="t">
            <a:spAutoFit/>
          </a:bodyPr>
          <a:lstStyle/>
          <a:p>
            <a:pPr algn="just">
              <a:lnSpc>
                <a:spcPts val="3359"/>
              </a:lnSpc>
            </a:pPr>
            <a:r>
              <a:rPr lang="en-US" sz="2400">
                <a:solidFill>
                  <a:srgbClr val="FFFFFF"/>
                </a:solidFill>
                <a:latin typeface="Open Sans"/>
                <a:ea typeface="Open Sans"/>
                <a:cs typeface="Open Sans"/>
                <a:sym typeface="Open Sans"/>
              </a:rPr>
              <a:t>The control structure processes the error signals from the left and right wheels, feeding them into the controller, which outputs the corresponding torque for each wheel. This structure is composed of two essential components:</a:t>
            </a:r>
          </a:p>
          <a:p>
            <a:pPr algn="just">
              <a:lnSpc>
                <a:spcPts val="3359"/>
              </a:lnSpc>
            </a:pPr>
            <a:endParaRPr lang="en-US" sz="2400">
              <a:solidFill>
                <a:srgbClr val="FFFFFF"/>
              </a:solidFill>
              <a:latin typeface="Open Sans"/>
              <a:ea typeface="Open Sans"/>
              <a:cs typeface="Open Sans"/>
              <a:sym typeface="Open Sans"/>
            </a:endParaRPr>
          </a:p>
          <a:p>
            <a:pPr marL="518160" lvl="1" indent="-259080" algn="just">
              <a:lnSpc>
                <a:spcPts val="3359"/>
              </a:lnSpc>
              <a:buAutoNum type="arabicPeriod"/>
            </a:pPr>
            <a:r>
              <a:rPr lang="en-US" sz="2400">
                <a:solidFill>
                  <a:srgbClr val="FFFFFF"/>
                </a:solidFill>
                <a:latin typeface="Open Sans"/>
                <a:ea typeface="Open Sans"/>
                <a:cs typeface="Open Sans"/>
                <a:sym typeface="Open Sans"/>
              </a:rPr>
              <a:t>Active Disturbance Rejection Control (ADRC)</a:t>
            </a:r>
          </a:p>
          <a:p>
            <a:pPr marL="518160" lvl="1" indent="-259080" algn="just">
              <a:lnSpc>
                <a:spcPts val="3359"/>
              </a:lnSpc>
              <a:spcBef>
                <a:spcPct val="0"/>
              </a:spcBef>
              <a:buAutoNum type="arabicPeriod"/>
            </a:pPr>
            <a:r>
              <a:rPr lang="en-US" sz="2400">
                <a:solidFill>
                  <a:srgbClr val="FFFFFF"/>
                </a:solidFill>
                <a:latin typeface="Open Sans"/>
                <a:ea typeface="Open Sans"/>
                <a:cs typeface="Open Sans"/>
                <a:sym typeface="Open Sans"/>
              </a:rPr>
              <a:t>reinforcement Learning (RL)</a:t>
            </a:r>
          </a:p>
          <a:p>
            <a:pPr algn="just">
              <a:lnSpc>
                <a:spcPts val="3359"/>
              </a:lnSpc>
              <a:spcBef>
                <a:spcPct val="0"/>
              </a:spcBef>
            </a:pPr>
            <a:endParaRPr lang="en-US" sz="2400">
              <a:solidFill>
                <a:srgbClr val="FFFFFF"/>
              </a:solidFill>
              <a:latin typeface="Open Sans"/>
              <a:ea typeface="Open Sans"/>
              <a:cs typeface="Open Sans"/>
              <a:sym typeface="Open Sans"/>
            </a:endParaRPr>
          </a:p>
        </p:txBody>
      </p:sp>
      <p:sp>
        <p:nvSpPr>
          <p:cNvPr id="21" name="Freeform 21"/>
          <p:cNvSpPr/>
          <p:nvPr/>
        </p:nvSpPr>
        <p:spPr>
          <a:xfrm>
            <a:off x="1483356" y="5848188"/>
            <a:ext cx="16008442" cy="3952433"/>
          </a:xfrm>
          <a:custGeom>
            <a:avLst/>
            <a:gdLst/>
            <a:ahLst/>
            <a:cxnLst/>
            <a:rect l="l" t="t" r="r" b="b"/>
            <a:pathLst>
              <a:path w="16008442" h="3952433">
                <a:moveTo>
                  <a:pt x="0" y="0"/>
                </a:moveTo>
                <a:lnTo>
                  <a:pt x="16008443" y="0"/>
                </a:lnTo>
                <a:lnTo>
                  <a:pt x="16008443" y="3952433"/>
                </a:lnTo>
                <a:lnTo>
                  <a:pt x="0" y="3952433"/>
                </a:lnTo>
                <a:lnTo>
                  <a:pt x="0" y="0"/>
                </a:lnTo>
                <a:close/>
              </a:path>
            </a:pathLst>
          </a:custGeom>
          <a:blipFill>
            <a:blip r:embed="rId5"/>
            <a:stretch>
              <a:fillRect t="-5606" b="-5606"/>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5368762" y="2228306"/>
            <a:ext cx="6438613" cy="6438613"/>
          </a:xfrm>
          <a:custGeom>
            <a:avLst/>
            <a:gdLst/>
            <a:ahLst/>
            <a:cxnLst/>
            <a:rect l="l" t="t" r="r" b="b"/>
            <a:pathLst>
              <a:path w="6438613" h="6438613">
                <a:moveTo>
                  <a:pt x="0" y="0"/>
                </a:moveTo>
                <a:lnTo>
                  <a:pt x="6438613" y="0"/>
                </a:lnTo>
                <a:lnTo>
                  <a:pt x="6438613" y="6438613"/>
                </a:lnTo>
                <a:lnTo>
                  <a:pt x="0" y="6438613"/>
                </a:lnTo>
                <a:lnTo>
                  <a:pt x="0" y="0"/>
                </a:lnTo>
                <a:close/>
              </a:path>
            </a:pathLst>
          </a:custGeom>
          <a:blipFill>
            <a:blip r:embed="rId4">
              <a:alphaModFix amt="16000"/>
            </a:blip>
            <a:stretch>
              <a:fillRect/>
            </a:stretch>
          </a:blipFill>
        </p:spPr>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1028700" y="1585912"/>
            <a:ext cx="190093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sp>
      <p:sp>
        <p:nvSpPr>
          <p:cNvPr id="19" name="TextBox 19"/>
          <p:cNvSpPr txBox="1"/>
          <p:nvPr/>
        </p:nvSpPr>
        <p:spPr>
          <a:xfrm>
            <a:off x="1028700" y="4886664"/>
            <a:ext cx="8471576" cy="2072309"/>
          </a:xfrm>
          <a:prstGeom prst="rect">
            <a:avLst/>
          </a:prstGeom>
        </p:spPr>
        <p:txBody>
          <a:bodyPr lIns="0" tIns="0" rIns="0" bIns="0" rtlCol="0" anchor="t">
            <a:spAutoFit/>
          </a:bodyPr>
          <a:lstStyle/>
          <a:p>
            <a:pPr marL="518160" lvl="1" indent="-259080" algn="just">
              <a:lnSpc>
                <a:spcPts val="3359"/>
              </a:lnSpc>
              <a:buFont typeface="Arial"/>
              <a:buChar char="•"/>
            </a:pPr>
            <a:r>
              <a:rPr lang="en-US" sz="2399">
                <a:solidFill>
                  <a:srgbClr val="FFFFFF"/>
                </a:solidFill>
                <a:latin typeface="Open Sans"/>
                <a:ea typeface="Open Sans"/>
                <a:cs typeface="Open Sans"/>
                <a:sym typeface="Open Sans"/>
              </a:rPr>
              <a:t>ADRC consists of PD-controller that generates control signals based on error terms and tuning parameters (Kp​, Kd​) . Extended State Observer (ESO), estimates unmeasured states and disturbances, improving disturbance rejection. Outputs: z1 and z2 obtained as.</a:t>
            </a:r>
          </a:p>
        </p:txBody>
      </p:sp>
      <p:sp>
        <p:nvSpPr>
          <p:cNvPr id="20" name="Freeform 20"/>
          <p:cNvSpPr/>
          <p:nvPr/>
        </p:nvSpPr>
        <p:spPr>
          <a:xfrm>
            <a:off x="10036468" y="2553925"/>
            <a:ext cx="7802673" cy="5201782"/>
          </a:xfrm>
          <a:custGeom>
            <a:avLst/>
            <a:gdLst/>
            <a:ahLst/>
            <a:cxnLst/>
            <a:rect l="l" t="t" r="r" b="b"/>
            <a:pathLst>
              <a:path w="7802673" h="5201782">
                <a:moveTo>
                  <a:pt x="0" y="0"/>
                </a:moveTo>
                <a:lnTo>
                  <a:pt x="7802673" y="0"/>
                </a:lnTo>
                <a:lnTo>
                  <a:pt x="7802673" y="5201782"/>
                </a:lnTo>
                <a:lnTo>
                  <a:pt x="0" y="5201782"/>
                </a:lnTo>
                <a:lnTo>
                  <a:pt x="0" y="0"/>
                </a:lnTo>
                <a:close/>
              </a:path>
            </a:pathLst>
          </a:custGeom>
          <a:blipFill>
            <a:blip r:embed="rId5"/>
            <a:stretch>
              <a:fillRect/>
            </a:stretch>
          </a:blipFill>
        </p:spPr>
      </p:sp>
      <p:sp>
        <p:nvSpPr>
          <p:cNvPr id="21" name="TextBox 21"/>
          <p:cNvSpPr txBox="1"/>
          <p:nvPr/>
        </p:nvSpPr>
        <p:spPr>
          <a:xfrm>
            <a:off x="1028700" y="290513"/>
            <a:ext cx="12688920" cy="1314450"/>
          </a:xfrm>
          <a:prstGeom prst="rect">
            <a:avLst/>
          </a:prstGeom>
        </p:spPr>
        <p:txBody>
          <a:bodyPr lIns="0" tIns="0" rIns="0" bIns="0" rtlCol="0" anchor="t">
            <a:spAutoFit/>
          </a:bodyPr>
          <a:lstStyle/>
          <a:p>
            <a:pPr algn="l">
              <a:lnSpc>
                <a:spcPts val="10500"/>
              </a:lnSpc>
              <a:spcBef>
                <a:spcPct val="0"/>
              </a:spcBef>
            </a:pPr>
            <a:r>
              <a:rPr lang="en-US" sz="7500" b="1">
                <a:solidFill>
                  <a:srgbClr val="FFFFFF"/>
                </a:solidFill>
                <a:latin typeface="Bebas Neue Bold"/>
                <a:ea typeface="Bebas Neue Bold"/>
                <a:cs typeface="Bebas Neue Bold"/>
                <a:sym typeface="Bebas Neue Bold"/>
              </a:rPr>
              <a:t>ACTIVE DISTURBANCE REJECTION CONTROL</a:t>
            </a:r>
          </a:p>
        </p:txBody>
      </p:sp>
      <p:sp>
        <p:nvSpPr>
          <p:cNvPr id="22" name="TextBox 22"/>
          <p:cNvSpPr txBox="1"/>
          <p:nvPr/>
        </p:nvSpPr>
        <p:spPr>
          <a:xfrm>
            <a:off x="1069851" y="3041211"/>
            <a:ext cx="8512727" cy="1234242"/>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FFFFFF"/>
                </a:solidFill>
                <a:latin typeface="Canva Sans"/>
                <a:ea typeface="Canva Sans"/>
                <a:cs typeface="Canva Sans"/>
                <a:sym typeface="Canva Sans"/>
              </a:rPr>
              <a:t>In this design, a first-order ADRC is implemented. This focuses on rejecting disturbances and stabilizing the states for trajectory tracking.</a:t>
            </a:r>
          </a:p>
        </p:txBody>
      </p:sp>
      <p:pic>
        <p:nvPicPr>
          <p:cNvPr id="23" name="Picture 23"/>
          <p:cNvPicPr>
            <a:picLocks noChangeAspect="1"/>
          </p:cNvPicPr>
          <p:nvPr/>
        </p:nvPicPr>
        <p:blipFill>
          <a:blip r:embed="rId6"/>
          <a:stretch>
            <a:fillRect/>
          </a:stretch>
        </p:blipFill>
        <p:spPr>
          <a:xfrm>
            <a:off x="1398599" y="6930141"/>
            <a:ext cx="4839895" cy="1561256"/>
          </a:xfrm>
          <a:prstGeom prst="rect">
            <a:avLst/>
          </a:prstGeom>
        </p:spPr>
      </p:pic>
      <p:pic>
        <p:nvPicPr>
          <p:cNvPr id="24" name="Picture 24"/>
          <p:cNvPicPr>
            <a:picLocks noChangeAspect="1"/>
          </p:cNvPicPr>
          <p:nvPr/>
        </p:nvPicPr>
        <p:blipFill>
          <a:blip r:embed="rId7"/>
          <a:stretch>
            <a:fillRect/>
          </a:stretch>
        </p:blipFill>
        <p:spPr>
          <a:xfrm>
            <a:off x="1573243" y="8111438"/>
            <a:ext cx="2744172" cy="11511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1258</Words>
  <Application>Microsoft Office PowerPoint</Application>
  <PresentationFormat>Custom</PresentationFormat>
  <Paragraphs>69</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Bebas Neue Bold</vt:lpstr>
      <vt:lpstr>Canva Sans Bold</vt:lpstr>
      <vt:lpstr>Open Sans</vt:lpstr>
      <vt:lpstr>Canva Sans</vt:lpstr>
      <vt:lpstr>Arial</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AII</dc:title>
  <cp:lastModifiedBy>Admin</cp:lastModifiedBy>
  <cp:revision>2</cp:revision>
  <dcterms:created xsi:type="dcterms:W3CDTF">2006-08-16T00:00:00Z</dcterms:created>
  <dcterms:modified xsi:type="dcterms:W3CDTF">2025-03-12T02:47:54Z</dcterms:modified>
  <dc:identifier>DAGheqms5lY</dc:identifier>
</cp:coreProperties>
</file>